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6"/>
  </p:notesMasterIdLst>
  <p:sldIdLst>
    <p:sldId id="321" r:id="rId2"/>
    <p:sldId id="794" r:id="rId3"/>
    <p:sldId id="742" r:id="rId4"/>
    <p:sldId id="743" r:id="rId5"/>
    <p:sldId id="792" r:id="rId6"/>
    <p:sldId id="762" r:id="rId7"/>
    <p:sldId id="785" r:id="rId8"/>
    <p:sldId id="787" r:id="rId9"/>
    <p:sldId id="791" r:id="rId10"/>
    <p:sldId id="744" r:id="rId11"/>
    <p:sldId id="767" r:id="rId12"/>
    <p:sldId id="768" r:id="rId13"/>
    <p:sldId id="892" r:id="rId14"/>
    <p:sldId id="893" r:id="rId15"/>
    <p:sldId id="894" r:id="rId16"/>
    <p:sldId id="803" r:id="rId17"/>
    <p:sldId id="804" r:id="rId18"/>
    <p:sldId id="771" r:id="rId19"/>
    <p:sldId id="770" r:id="rId20"/>
    <p:sldId id="769" r:id="rId21"/>
    <p:sldId id="773" r:id="rId22"/>
    <p:sldId id="777" r:id="rId23"/>
    <p:sldId id="775" r:id="rId24"/>
    <p:sldId id="776" r:id="rId25"/>
  </p:sldIdLst>
  <p:sldSz cx="9144000" cy="6858000" type="screen4x3"/>
  <p:notesSz cx="6797675" cy="9926638"/>
  <p:embeddedFontLst>
    <p:embeddedFont>
      <p:font typeface="Bell MT" panose="02020503060305020303" pitchFamily="18" charset="0"/>
      <p:regular r:id="rId27"/>
      <p:bold r:id="rId28"/>
      <p:italic r:id="rId29"/>
    </p:embeddedFont>
    <p:embeddedFont>
      <p:font typeface="VIA Type Office" panose="02000503000000020004" pitchFamily="2" charset="0"/>
      <p:regular r:id="rId30"/>
      <p:bold r:id="rId31"/>
      <p:italic r:id="rId32"/>
    </p:embeddedFont>
    <p:embeddedFont>
      <p:font typeface="VIA Type Office Light" panose="02000503000000020004" pitchFamily="2" charset="0"/>
      <p:regular r:id="rId3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680">
          <p15:clr>
            <a:srgbClr val="A4A3A4"/>
          </p15:clr>
        </p15:guide>
        <p15:guide id="6" pos="2948">
          <p15:clr>
            <a:srgbClr val="A4A3A4"/>
          </p15:clr>
        </p15:guide>
        <p15:guide id="7" pos="363">
          <p15:clr>
            <a:srgbClr val="A4A3A4"/>
          </p15:clr>
        </p15:guide>
        <p15:guide id="8" pos="1519">
          <p15:clr>
            <a:srgbClr val="A4A3A4"/>
          </p15:clr>
        </p15:guide>
        <p15:guide id="9" pos="1633" userDrawn="1">
          <p15:clr>
            <a:srgbClr val="A4A3A4"/>
          </p15:clr>
        </p15:guide>
        <p15:guide id="10" pos="2812">
          <p15:clr>
            <a:srgbClr val="A4A3A4"/>
          </p15:clr>
        </p15:guide>
        <p15:guide id="11" pos="4105">
          <p15:clr>
            <a:srgbClr val="A4A3A4"/>
          </p15:clr>
        </p15:guide>
        <p15:guide id="12" pos="4241">
          <p15:clr>
            <a:srgbClr val="A4A3A4"/>
          </p15:clr>
        </p15:guide>
        <p15:guide id="13" pos="53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D463FD"/>
    <a:srgbClr val="817F88"/>
    <a:srgbClr val="705574"/>
    <a:srgbClr val="F0F0F0"/>
    <a:srgbClr val="FFFFFF"/>
    <a:srgbClr val="FFFFFC"/>
    <a:srgbClr val="1F292F"/>
    <a:srgbClr val="000000"/>
    <a:srgbClr val="1B0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0C60B-8A11-4589-93F9-ED9AB85C3300}" v="4" dt="2024-09-27T10:34:31.172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49" autoAdjust="0"/>
  </p:normalViewPr>
  <p:slideViewPr>
    <p:cSldViewPr snapToObjects="1" showGuides="1">
      <p:cViewPr varScale="1">
        <p:scale>
          <a:sx n="70" d="100"/>
          <a:sy n="70" d="100"/>
        </p:scale>
        <p:origin x="1132" y="56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2948"/>
        <p:guide pos="363"/>
        <p:guide pos="1519"/>
        <p:guide pos="1633"/>
        <p:guide pos="2812"/>
        <p:guide pos="4105"/>
        <p:guide pos="4241"/>
        <p:guide pos="5397"/>
      </p:guideLst>
    </p:cSldViewPr>
  </p:slideViewPr>
  <p:notesTextViewPr>
    <p:cViewPr>
      <p:scale>
        <a:sx n="1" d="1"/>
        <a:sy n="1" d="1"/>
      </p:scale>
      <p:origin x="0" y="-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27-09-2024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71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41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Imagine that you can fly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Creating all sorts of creative solutions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Innovating a way to fly that there is a market for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Starting a business </a:t>
            </a:r>
          </a:p>
        </p:txBody>
      </p:sp>
    </p:spTree>
    <p:extLst>
      <p:ext uri="{BB962C8B-B14F-4D97-AF65-F5344CB8AC3E}">
        <p14:creationId xmlns:p14="http://schemas.microsoft.com/office/powerpoint/2010/main" val="324679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03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Point and say – What is that?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Look over the shoulder to where I am pointing. 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Say – That is a… (not what it is but something creative…)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Train you imagination, fluency…</a:t>
            </a:r>
          </a:p>
        </p:txBody>
      </p:sp>
    </p:spTree>
    <p:extLst>
      <p:ext uri="{BB962C8B-B14F-4D97-AF65-F5344CB8AC3E}">
        <p14:creationId xmlns:p14="http://schemas.microsoft.com/office/powerpoint/2010/main" val="178351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Wrap a gift – small or large. 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Give it to the birthday boy/girl. 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Act surprised and say – wow – it is a…</a:t>
            </a:r>
          </a:p>
        </p:txBody>
      </p:sp>
    </p:spTree>
    <p:extLst>
      <p:ext uri="{BB962C8B-B14F-4D97-AF65-F5344CB8AC3E}">
        <p14:creationId xmlns:p14="http://schemas.microsoft.com/office/powerpoint/2010/main" val="408850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Looking for empty cans or bottles with a deposit. </a:t>
            </a:r>
          </a:p>
        </p:txBody>
      </p:sp>
    </p:spTree>
    <p:extLst>
      <p:ext uri="{BB962C8B-B14F-4D97-AF65-F5344CB8AC3E}">
        <p14:creationId xmlns:p14="http://schemas.microsoft.com/office/powerpoint/2010/main" val="4053899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Example of creative solution if the man is looking for bottles. </a:t>
            </a:r>
          </a:p>
        </p:txBody>
      </p:sp>
    </p:spTree>
    <p:extLst>
      <p:ext uri="{BB962C8B-B14F-4D97-AF65-F5344CB8AC3E}">
        <p14:creationId xmlns:p14="http://schemas.microsoft.com/office/powerpoint/2010/main" val="4214522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059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1200" dirty="0">
                <a:latin typeface="+mn-lt"/>
              </a:rPr>
              <a:t>Types of creativity: 4C Big C – eminent creativity, Pro C – professional but not yet eminent, Little C – daily activities, Mini C – novel and personally meaningful insight involved in learning and experience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1200" dirty="0">
                <a:latin typeface="+mn-lt"/>
              </a:rPr>
              <a:t>Personal (P-creativity) small – historical (H-creativity) big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46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60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63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523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089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“Be creative! – No limits!” – doesn’t work well. </a:t>
            </a:r>
          </a:p>
        </p:txBody>
      </p:sp>
    </p:spTree>
    <p:extLst>
      <p:ext uri="{BB962C8B-B14F-4D97-AF65-F5344CB8AC3E}">
        <p14:creationId xmlns:p14="http://schemas.microsoft.com/office/powerpoint/2010/main" val="3976857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02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01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44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 september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52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52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2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60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27. september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5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28688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576263" y="1916113"/>
            <a:ext cx="7991474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136" y="584199"/>
            <a:ext cx="3893914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914575"/>
            <a:ext cx="3887788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528887"/>
            <a:ext cx="3887788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4575"/>
            <a:ext cx="3888495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528887"/>
            <a:ext cx="3888494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/>
              <a:t>27-09-2024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5920436"/>
            <a:ext cx="1836204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32241" y="5925421"/>
            <a:ext cx="183620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76000" y="5922000"/>
            <a:ext cx="1836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584199"/>
            <a:ext cx="3887786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9252520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52513" y="1507530"/>
            <a:ext cx="4572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1419" y="584198"/>
            <a:ext cx="3937026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9252520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196752" y="584200"/>
            <a:ext cx="2117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330450" y="2528888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91" y="584200"/>
            <a:ext cx="6001897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951038" y="584200"/>
            <a:ext cx="18716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019379" y="577749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20588" y="4448064"/>
            <a:ext cx="14589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426464" y="5975494"/>
            <a:ext cx="301700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/>
              <a:t>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5920436"/>
            <a:ext cx="1836204" cy="374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77A60AE2-C045-43FC-8FA0-F88D1E0E8D25}" type="datetime2">
              <a:rPr lang="da-DK" smtClean="0"/>
              <a:pPr/>
              <a:t>27. september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1" y="5925421"/>
            <a:ext cx="183620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914396"/>
            <a:ext cx="7992888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5920436"/>
            <a:ext cx="1836737" cy="37400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77" r:id="rId21"/>
    <p:sldLayoutId id="2147483678" r:id="rId22"/>
    <p:sldLayoutId id="2147483655" r:id="rId23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company.com/51559/6-myths-creativit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R4jbI3Ds9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linkedin.com/pulse/do-you-need-intelligent-order-creative-nick-skillicor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BO8Bj9Ek-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youtu.be/16p9YRF0l-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7200" y="584200"/>
            <a:ext cx="8273272" cy="1188616"/>
          </a:xfrm>
        </p:spPr>
        <p:txBody>
          <a:bodyPr/>
          <a:lstStyle/>
          <a:p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Creative and </a:t>
            </a:r>
            <a:r>
              <a:rPr lang="da-DK" altLang="da-DK" dirty="0" err="1">
                <a:latin typeface="+mn-lt"/>
                <a:ea typeface="ＭＳ Ｐゴシック" panose="020B0600070205080204" pitchFamily="34" charset="-128"/>
              </a:rPr>
              <a:t>Effective</a:t>
            </a:r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 Marketing</a:t>
            </a:r>
            <a:endParaRPr lang="da-DK" dirty="0"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75999" y="1835440"/>
            <a:ext cx="7992445" cy="3825808"/>
          </a:xfrm>
        </p:spPr>
        <p:txBody>
          <a:bodyPr>
            <a:normAutofit/>
          </a:bodyPr>
          <a:lstStyle/>
          <a:p>
            <a:endParaRPr lang="da-DK" altLang="da-DK" sz="2800" dirty="0">
              <a:latin typeface="+mn-lt"/>
              <a:ea typeface="ＭＳ Ｐゴシック" panose="020B0600070205080204" pitchFamily="34" charset="-128"/>
            </a:endParaRPr>
          </a:p>
          <a:p>
            <a:r>
              <a:rPr lang="da-DK" dirty="0" err="1">
                <a:latin typeface="+mn-lt"/>
              </a:rPr>
              <a:t>What</a:t>
            </a:r>
            <a:r>
              <a:rPr lang="da-DK" dirty="0">
                <a:latin typeface="+mn-lt"/>
              </a:rPr>
              <a:t> is </a:t>
            </a:r>
            <a:r>
              <a:rPr lang="da-DK" dirty="0" err="1">
                <a:latin typeface="+mn-lt"/>
              </a:rPr>
              <a:t>creativity</a:t>
            </a:r>
            <a:r>
              <a:rPr lang="da-DK" dirty="0">
                <a:latin typeface="+mn-lt"/>
              </a:rPr>
              <a:t>?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27. september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CME – 3rd semester 2017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7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s-media-cache-ak0.pinimg.com/originals/ea/ff/0d/eaff0d89fa84484a81770f408bd451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79"/>
            <a:ext cx="9144000" cy="68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547664" y="1124744"/>
            <a:ext cx="5976664" cy="3210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5400" kern="1200" spc="-100" baseline="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”This</a:t>
            </a:r>
            <a:r>
              <a:rPr lang="da-DK" sz="5400" kern="1200" spc="-1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da-DK" sz="5400" kern="1200" spc="-100" dirty="0" err="1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world</a:t>
            </a:r>
            <a:r>
              <a:rPr lang="da-DK" sz="5400" kern="1200" spc="-1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 is but a </a:t>
            </a:r>
            <a:r>
              <a:rPr lang="da-DK" sz="5400" kern="1200" spc="-100" dirty="0" err="1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canvas</a:t>
            </a:r>
            <a:r>
              <a:rPr lang="da-DK" sz="5400" kern="1200" spc="-1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 for </a:t>
            </a:r>
            <a:r>
              <a:rPr lang="da-DK" sz="5400" kern="1200" spc="-100" dirty="0" err="1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your</a:t>
            </a:r>
            <a:r>
              <a:rPr lang="da-DK" sz="5400" kern="1200" spc="-1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 imagination”</a:t>
            </a:r>
            <a:r>
              <a:rPr lang="da-DK" sz="4800" kern="1200" spc="-10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</a:p>
          <a:p>
            <a:pPr mar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endParaRPr lang="da-DK" sz="4800" kern="1200" spc="-1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0" indent="0" algn="r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2400" spc="-100" baseline="0" dirty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Henry  David Thoreau</a:t>
            </a:r>
            <a:endParaRPr lang="da-DK" sz="2400" kern="1200" spc="-100" baseline="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2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What is the relation between: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Imagination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Creativity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Innovation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Entrepreneurship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One leads to the other…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Source: Tina </a:t>
            </a:r>
            <a:r>
              <a:rPr kumimoji="0" lang="en-US" alt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Seeling</a:t>
            </a:r>
            <a:r>
              <a:rPr kumimoji="0" lang="en-US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insight out -  next slide for larger image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 descr="http://mariashriver.com/wp-content/uploads/2015/05/Tina-Seelig-Innovation-Cycle.jpg?bd3f04">
            <a:extLst>
              <a:ext uri="{FF2B5EF4-FFF2-40B4-BE49-F238E27FC236}">
                <a16:creationId xmlns:a16="http://schemas.microsoft.com/office/drawing/2014/main" id="{325C9F56-7A99-465F-87A0-C7F7D3C0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08" y="2348880"/>
            <a:ext cx="2624237" cy="26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7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4" descr="http://mariashriver.com/wp-content/uploads/2015/05/Tina-Seelig-Innovation-Cycle.jpg?bd3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84" y="-5665"/>
            <a:ext cx="6925108" cy="68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4C54043-6BC8-413A-AEA1-28683F488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7399"/>
            <a:ext cx="6624736" cy="65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649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Exercise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- imagination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4800" dirty="0">
                <a:solidFill>
                  <a:srgbClr val="414141"/>
                </a:solidFill>
                <a:latin typeface="VIA Type Office"/>
              </a:rPr>
              <a:t>”</a:t>
            </a:r>
            <a:r>
              <a:rPr lang="da-DK" altLang="da-DK" sz="4800" dirty="0" err="1">
                <a:solidFill>
                  <a:srgbClr val="414141"/>
                </a:solidFill>
                <a:latin typeface="VIA Type Office"/>
              </a:rPr>
              <a:t>What</a:t>
            </a:r>
            <a:r>
              <a:rPr lang="da-DK" altLang="da-DK" sz="4800" dirty="0">
                <a:solidFill>
                  <a:srgbClr val="414141"/>
                </a:solidFill>
                <a:latin typeface="VIA Type Office"/>
              </a:rPr>
              <a:t> is </a:t>
            </a:r>
            <a:r>
              <a:rPr lang="da-DK" altLang="da-DK" sz="4800" dirty="0" err="1">
                <a:solidFill>
                  <a:srgbClr val="414141"/>
                </a:solidFill>
                <a:latin typeface="VIA Type Office"/>
              </a:rPr>
              <a:t>that</a:t>
            </a:r>
            <a:r>
              <a:rPr lang="da-DK" altLang="da-DK" sz="4800" dirty="0">
                <a:solidFill>
                  <a:srgbClr val="414141"/>
                </a:solidFill>
                <a:latin typeface="VIA Type Office"/>
              </a:rPr>
              <a:t>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da-DK" sz="2000" dirty="0">
              <a:solidFill>
                <a:srgbClr val="414141"/>
              </a:solidFill>
              <a:latin typeface="VIA Type Office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0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649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Exercise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- imagination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4800" dirty="0">
                <a:solidFill>
                  <a:srgbClr val="414141"/>
                </a:solidFill>
                <a:latin typeface="VIA Type Office"/>
              </a:rPr>
              <a:t>”The gift…”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da-DK" sz="2000" dirty="0">
              <a:solidFill>
                <a:srgbClr val="414141"/>
              </a:solidFill>
              <a:latin typeface="VIA Type Office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072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Trash Can With A Shelf For Recyclables">
            <a:extLst>
              <a:ext uri="{FF2B5EF4-FFF2-40B4-BE49-F238E27FC236}">
                <a16:creationId xmlns:a16="http://schemas.microsoft.com/office/drawing/2014/main" id="{84D4EF18-673C-48ED-A4B5-133B1FD3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2144DA7-7D79-4649-9A05-9D9A530D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68760"/>
            <a:ext cx="374441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How would you solve this man’s problem?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What is this man’s problem? – frame the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What would a creative solution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(no judgement)</a:t>
            </a: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5 Genius Solutions To Everyday Problems You Didn't Know Existed - Page 2  of 3 - ViraScoop">
            <a:extLst>
              <a:ext uri="{FF2B5EF4-FFF2-40B4-BE49-F238E27FC236}">
                <a16:creationId xmlns:a16="http://schemas.microsoft.com/office/drawing/2014/main" id="{7838F95B-1463-41DB-B8AF-FB3C577E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73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4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71346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The four C model of creativity.</a:t>
            </a: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Mini C: novel and personally meaningful insight involved in learning and experience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solidFill>
                <a:srgbClr val="414141"/>
              </a:solidFill>
              <a:latin typeface="VIA Type Office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Little C: daily activities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Pro C: professional but not yet eminent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solidFill>
                <a:srgbClr val="414141"/>
              </a:solidFill>
              <a:latin typeface="VIA Type Office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Big C: eminent creativity (extraordinary on another level). </a:t>
            </a: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5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Definitions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7650" name="Picture 2" descr="https://storyality.files.wordpress.com/2012/12/kaufman-and-beghetto-4c-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2" y="0"/>
            <a:ext cx="9161712" cy="68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69852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sz="2800" i="1" dirty="0" err="1"/>
              <a:t>Warm</a:t>
            </a:r>
            <a:r>
              <a:rPr lang="da-DK" sz="2800" i="1" dirty="0"/>
              <a:t> up </a:t>
            </a:r>
            <a:r>
              <a:rPr lang="da-DK" sz="2800" i="1" dirty="0" err="1"/>
              <a:t>exercise</a:t>
            </a:r>
            <a:r>
              <a:rPr lang="da-DK" sz="2800" i="1" dirty="0"/>
              <a:t>:</a:t>
            </a:r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/>
              <a:t>Twist </a:t>
            </a:r>
            <a:r>
              <a:rPr lang="da-DK" sz="2800" i="1" dirty="0" err="1"/>
              <a:t>your</a:t>
            </a:r>
            <a:r>
              <a:rPr lang="da-DK" sz="2800" i="1" dirty="0"/>
              <a:t> arm </a:t>
            </a:r>
            <a:r>
              <a:rPr lang="da-DK" sz="2800" i="1" dirty="0" err="1"/>
              <a:t>without</a:t>
            </a:r>
            <a:r>
              <a:rPr lang="da-DK" sz="2800" i="1" dirty="0"/>
              <a:t> </a:t>
            </a:r>
            <a:r>
              <a:rPr lang="da-DK" sz="2800" i="1" dirty="0" err="1"/>
              <a:t>twisting</a:t>
            </a:r>
            <a:r>
              <a:rPr lang="da-DK" sz="2800" i="1" dirty="0"/>
              <a:t> </a:t>
            </a:r>
            <a:r>
              <a:rPr lang="da-DK" sz="2800" i="1" dirty="0" err="1"/>
              <a:t>your</a:t>
            </a:r>
            <a:r>
              <a:rPr lang="da-DK" sz="2800" i="1" dirty="0"/>
              <a:t> arm – from </a:t>
            </a:r>
            <a:r>
              <a:rPr lang="da-DK" sz="2800" i="1" dirty="0" err="1"/>
              <a:t>palms</a:t>
            </a:r>
            <a:r>
              <a:rPr lang="da-DK" sz="2800" i="1" dirty="0"/>
              <a:t> </a:t>
            </a:r>
            <a:r>
              <a:rPr lang="da-DK" sz="2800" i="1" dirty="0" err="1"/>
              <a:t>down</a:t>
            </a:r>
            <a:r>
              <a:rPr lang="da-DK" sz="2800" i="1" dirty="0"/>
              <a:t> to </a:t>
            </a:r>
            <a:r>
              <a:rPr lang="da-DK" sz="2800" i="1" dirty="0" err="1"/>
              <a:t>palms</a:t>
            </a:r>
            <a:r>
              <a:rPr lang="da-DK" sz="2800" i="1" dirty="0"/>
              <a:t> up.</a:t>
            </a:r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/>
              <a:t>5 min. </a:t>
            </a:r>
          </a:p>
          <a:p>
            <a:pPr marL="0" indent="0" eaLnBrk="1" hangingPunct="1"/>
            <a:r>
              <a:rPr lang="da-DK" sz="2800" i="1" dirty="0"/>
              <a:t>- </a:t>
            </a:r>
            <a:r>
              <a:rPr lang="da-DK" sz="2800" i="1" dirty="0" err="1"/>
              <a:t>groups</a:t>
            </a:r>
            <a:r>
              <a:rPr lang="da-DK" sz="2800" i="1" dirty="0"/>
              <a:t> of 2-3 </a:t>
            </a:r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endParaRPr lang="en-US" sz="2800" i="1" dirty="0"/>
          </a:p>
          <a:p>
            <a:pPr marL="0" indent="0" eaLnBrk="1" hangingPunct="1"/>
            <a:endParaRPr lang="en-US" altLang="da-DK" sz="2800" i="1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06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Sampling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Nothing is completely new – everything is a combination of what we already know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9698" name="Picture 2" descr="http://www.itsafactcaribbean.com/images/lbox_wacky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34" y="3187274"/>
            <a:ext cx="7426148" cy="342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3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9" y="1268760"/>
            <a:ext cx="386355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Born creative?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Is creativity something you either have or don’t have – something you are born with?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Can creativity be learned through training?</a:t>
            </a:r>
          </a:p>
        </p:txBody>
      </p:sp>
      <p:pic>
        <p:nvPicPr>
          <p:cNvPr id="33794" name="Picture 2" descr="http://i.quoteaddicts.com/media/q5/75847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 bwMode="auto">
          <a:xfrm>
            <a:off x="4860032" y="1573518"/>
            <a:ext cx="3957380" cy="3710964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1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6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Myths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of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busted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Amabile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comes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from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types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Money is a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motivator</a:t>
            </a: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Time pressure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fuels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creativity</a:t>
            </a: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Fear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forces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breakthroughs</a:t>
            </a: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Competition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beats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collaboration</a:t>
            </a: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Streamlined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org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. is a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</a:t>
            </a:r>
            <a:r>
              <a:rPr kumimoji="0" lang="da-DK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organization</a:t>
            </a: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Source: </a:t>
            </a:r>
            <a:r>
              <a:rPr kumimoji="0" lang="da-DK" alt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Amabile</a:t>
            </a: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, 2004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  <a:hlinkClick r:id="rId3"/>
              </a:rPr>
              <a:t>https://www.fastcompany.com/51559/6-myths-creativity</a:t>
            </a:r>
            <a:endParaRPr kumimoji="0" lang="da-DK" altLang="da-DK" sz="1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42" name="Picture 2" descr="http://www.phillycyber.com/images/false%20st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68" y="2276872"/>
            <a:ext cx="33308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9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Creativity needs boundaries to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C</a:t>
            </a:r>
            <a:r>
              <a:rPr kumimoji="0" lang="en-US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onstraints</a:t>
            </a: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, challenges, problems fuel creativity.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Complete freedom does not work to stimulate creativity.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46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Is your intelligence going to say something about how creative you 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a. No there is no correlation.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Source: Mike Dillon,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https://youtu.be/jR4jbI3Ds9A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b. Threshold (</a:t>
            </a:r>
            <a:r>
              <a:rPr lang="en-US" altLang="da-DK" sz="2800" dirty="0" err="1">
                <a:solidFill>
                  <a:srgbClr val="414141"/>
                </a:solidFill>
                <a:latin typeface="VIA Type Office"/>
              </a:rPr>
              <a:t>tærskel</a:t>
            </a: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) theory: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da-DK" sz="2800" dirty="0">
                <a:solidFill>
                  <a:srgbClr val="414141"/>
                </a:solidFill>
                <a:latin typeface="VIA Type Office"/>
              </a:rPr>
              <a:t>Experiments show that an IQ over e.g. 86 or 120 is needed for some kinds of creativity – but that high IQ could make people less creative.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da-DK" sz="2000" dirty="0">
                <a:solidFill>
                  <a:srgbClr val="414141"/>
                </a:solidFill>
                <a:latin typeface="VIA Type Office"/>
              </a:rPr>
              <a:t>Source: </a:t>
            </a:r>
            <a:r>
              <a:rPr lang="en-US" altLang="da-DK" sz="2000" dirty="0">
                <a:solidFill>
                  <a:srgbClr val="414141"/>
                </a:solidFill>
                <a:latin typeface="VIA Type Office"/>
                <a:hlinkClick r:id="rId4"/>
              </a:rPr>
              <a:t>https://www.linkedin.com/pulse/do-you-need-intelligent-order-creative-nick-skillicorn/</a:t>
            </a:r>
            <a:r>
              <a:rPr lang="en-US" altLang="da-DK" sz="2000" dirty="0">
                <a:solidFill>
                  <a:srgbClr val="414141"/>
                </a:solidFill>
                <a:latin typeface="VIA Type Office"/>
              </a:rPr>
              <a:t> 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6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i.kinja-img.com/gawker-media/image/upload/s--JT6auzUj--/c_scale,fl_progressive,q_80,w_800/fn8ioebwgunvmswx5w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2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62622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Questions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regarding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7" y="1330890"/>
            <a:ext cx="799338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? How and </a:t>
            </a:r>
            <a:r>
              <a:rPr lang="da-DK" altLang="da-DK" sz="2800" i="1" dirty="0" err="1"/>
              <a:t>when</a:t>
            </a:r>
            <a:r>
              <a:rPr lang="da-DK" altLang="da-DK" sz="2800" i="1" dirty="0"/>
              <a:t> do I </a:t>
            </a:r>
            <a:r>
              <a:rPr lang="da-DK" altLang="da-DK" sz="2800" i="1" dirty="0" err="1"/>
              <a:t>get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ideas</a:t>
            </a:r>
            <a:r>
              <a:rPr lang="da-DK" altLang="da-DK" sz="2800" i="1" dirty="0"/>
              <a:t>?</a:t>
            </a:r>
          </a:p>
          <a:p>
            <a:pPr marL="0" indent="0" eaLnBrk="1" hangingPunct="1"/>
            <a:r>
              <a:rPr lang="da-DK" altLang="da-DK" sz="2800" i="1" dirty="0"/>
              <a:t>? How </a:t>
            </a:r>
            <a:r>
              <a:rPr lang="da-DK" altLang="da-DK" sz="2800" i="1" dirty="0" err="1"/>
              <a:t>can</a:t>
            </a:r>
            <a:r>
              <a:rPr lang="da-DK" altLang="da-DK" sz="2800" i="1" dirty="0"/>
              <a:t> I </a:t>
            </a:r>
            <a:r>
              <a:rPr lang="da-DK" altLang="da-DK" sz="2800" i="1" dirty="0" err="1"/>
              <a:t>capture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ideas</a:t>
            </a:r>
            <a:r>
              <a:rPr lang="en-US" altLang="da-DK" sz="2800" i="1" dirty="0"/>
              <a:t> (remember them)?</a:t>
            </a:r>
          </a:p>
          <a:p>
            <a:pPr marL="0" indent="0" eaLnBrk="1" hangingPunct="1"/>
            <a:r>
              <a:rPr lang="en-US" altLang="da-DK" sz="2800" i="1" dirty="0"/>
              <a:t>? Can I train my creativity?</a:t>
            </a:r>
          </a:p>
          <a:p>
            <a:pPr marL="0" indent="0" eaLnBrk="1" hangingPunct="1"/>
            <a:r>
              <a:rPr lang="en-US" altLang="da-DK" sz="2800" i="1" dirty="0"/>
              <a:t>? What are the barriers to creativity?</a:t>
            </a:r>
          </a:p>
          <a:p>
            <a:pPr marL="0" indent="0" eaLnBrk="1" hangingPunct="1"/>
            <a:r>
              <a:rPr lang="en-US" altLang="da-DK" sz="2800" i="1" dirty="0"/>
              <a:t>? How can I remove those barriers?</a:t>
            </a:r>
          </a:p>
          <a:p>
            <a:pPr marL="0" indent="0" eaLnBrk="1" hangingPunct="1"/>
            <a:r>
              <a:rPr lang="en-US" altLang="da-DK" sz="2800" i="1" dirty="0"/>
              <a:t>? How does the brain work when I’m creative?</a:t>
            </a:r>
          </a:p>
          <a:p>
            <a:pPr marL="0" indent="0" eaLnBrk="1" hangingPunct="1"/>
            <a:r>
              <a:rPr lang="en-US" altLang="da-DK" sz="2800" i="1" dirty="0"/>
              <a:t>? Can we measure creativity?</a:t>
            </a:r>
          </a:p>
          <a:p>
            <a:pPr marL="0" indent="0" eaLnBrk="1" hangingPunct="1"/>
            <a:r>
              <a:rPr lang="en-US" altLang="da-DK" sz="2800" i="1" dirty="0"/>
              <a:t>? Is creativity and innovation the same?</a:t>
            </a:r>
          </a:p>
          <a:p>
            <a:pPr marL="0" indent="0" eaLnBrk="1" hangingPunct="1"/>
            <a:r>
              <a:rPr lang="en-US" altLang="da-DK" sz="2800" i="1" dirty="0"/>
              <a:t>? Are people on drugs more creative?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423226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698527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 err="1"/>
              <a:t>Creativity</a:t>
            </a:r>
            <a:endParaRPr lang="da-DK" sz="2800" i="1" dirty="0"/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 err="1"/>
              <a:t>Creō</a:t>
            </a:r>
            <a:r>
              <a:rPr lang="da-DK" sz="2800" i="1" dirty="0"/>
              <a:t>: to </a:t>
            </a:r>
            <a:r>
              <a:rPr lang="da-DK" sz="2800" i="1" dirty="0" err="1"/>
              <a:t>create</a:t>
            </a:r>
            <a:r>
              <a:rPr lang="da-DK" sz="2800" i="1" dirty="0"/>
              <a:t>, </a:t>
            </a:r>
            <a:r>
              <a:rPr lang="da-DK" sz="2800" i="1" dirty="0" err="1"/>
              <a:t>make</a:t>
            </a:r>
            <a:r>
              <a:rPr lang="da-DK" sz="2800" i="1" dirty="0"/>
              <a:t>, give </a:t>
            </a:r>
            <a:r>
              <a:rPr lang="da-DK" sz="2800" i="1" dirty="0" err="1"/>
              <a:t>birth</a:t>
            </a:r>
            <a:r>
              <a:rPr lang="da-DK" sz="2800" i="1" dirty="0"/>
              <a:t> to… (</a:t>
            </a:r>
            <a:r>
              <a:rPr lang="da-DK" sz="2800" i="1" dirty="0" err="1"/>
              <a:t>ideas</a:t>
            </a:r>
            <a:r>
              <a:rPr lang="da-DK" sz="2800" i="1" dirty="0"/>
              <a:t>, </a:t>
            </a:r>
            <a:r>
              <a:rPr lang="da-DK" sz="2800" i="1" dirty="0" err="1"/>
              <a:t>things</a:t>
            </a:r>
            <a:r>
              <a:rPr lang="da-DK" sz="2800" i="1" dirty="0"/>
              <a:t>…)</a:t>
            </a:r>
          </a:p>
          <a:p>
            <a:pPr marL="0" indent="0" eaLnBrk="1" hangingPunct="1"/>
            <a:endParaRPr lang="en-US" sz="2800" i="1" dirty="0"/>
          </a:p>
          <a:p>
            <a:pPr marL="0" indent="0" eaLnBrk="1" hangingPunct="1"/>
            <a:r>
              <a:rPr lang="en-US" sz="2800" i="1" dirty="0"/>
              <a:t>“the ability to produce or use original and unusual ideas”</a:t>
            </a:r>
          </a:p>
          <a:p>
            <a:pPr marL="0" indent="0" eaLnBrk="1" hangingPunct="1"/>
            <a:r>
              <a:rPr lang="en-US" altLang="da-DK" sz="1600" dirty="0"/>
              <a:t>Cambridge dictionary</a:t>
            </a:r>
          </a:p>
        </p:txBody>
      </p:sp>
    </p:spTree>
    <p:extLst>
      <p:ext uri="{BB962C8B-B14F-4D97-AF65-F5344CB8AC3E}">
        <p14:creationId xmlns:p14="http://schemas.microsoft.com/office/powerpoint/2010/main" val="85469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What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“Creativity = unlimited use of knowledge”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da-DK" sz="2800" dirty="0">
              <a:solidFill>
                <a:srgbClr val="414141"/>
              </a:solidFill>
              <a:latin typeface="VIA Type Off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indent="0" eaLnBrk="1" hangingPunct="1"/>
            <a:r>
              <a:rPr kumimoji="0" lang="en-US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Source: </a:t>
            </a:r>
            <a:r>
              <a:rPr lang="en-US" altLang="da-DK" sz="1600" dirty="0">
                <a:solidFill>
                  <a:srgbClr val="414141"/>
                </a:solidFill>
              </a:rPr>
              <a:t>Byrge &amp; Hansen, “</a:t>
            </a:r>
            <a:r>
              <a:rPr lang="en-US" sz="1600" dirty="0">
                <a:solidFill>
                  <a:srgbClr val="414141"/>
                </a:solidFill>
              </a:rPr>
              <a:t>Enhancing creativity for individuals, groups and organizations: Creativity as the Unlimited Application of Knowledge”</a:t>
            </a:r>
          </a:p>
        </p:txBody>
      </p:sp>
    </p:spTree>
    <p:extLst>
      <p:ext uri="{BB962C8B-B14F-4D97-AF65-F5344CB8AC3E}">
        <p14:creationId xmlns:p14="http://schemas.microsoft.com/office/powerpoint/2010/main" val="380363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556792"/>
            <a:ext cx="43527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/>
              <a:t>”All </a:t>
            </a:r>
            <a:r>
              <a:rPr lang="da-DK" sz="2800" i="1" dirty="0" err="1"/>
              <a:t>things</a:t>
            </a:r>
            <a:r>
              <a:rPr lang="da-DK" sz="2800" i="1" dirty="0"/>
              <a:t> </a:t>
            </a:r>
          </a:p>
          <a:p>
            <a:pPr marL="0" indent="0" eaLnBrk="1" hangingPunct="1"/>
            <a:r>
              <a:rPr lang="da-DK" sz="2800" i="1" dirty="0" err="1"/>
              <a:t>are</a:t>
            </a:r>
            <a:r>
              <a:rPr lang="da-DK" sz="2800" i="1" dirty="0"/>
              <a:t> </a:t>
            </a:r>
            <a:r>
              <a:rPr lang="da-DK" sz="2800" i="1" dirty="0" err="1"/>
              <a:t>created</a:t>
            </a:r>
            <a:r>
              <a:rPr lang="da-DK" sz="2800" i="1" dirty="0"/>
              <a:t> </a:t>
            </a:r>
            <a:r>
              <a:rPr lang="da-DK" sz="2800" i="1" dirty="0" err="1"/>
              <a:t>twice</a:t>
            </a:r>
            <a:r>
              <a:rPr lang="da-DK" sz="2800" i="1" dirty="0"/>
              <a:t>: </a:t>
            </a:r>
          </a:p>
          <a:p>
            <a:pPr marL="0" indent="0" eaLnBrk="1" hangingPunct="1"/>
            <a:endParaRPr lang="da-DK" sz="2800" i="1" dirty="0"/>
          </a:p>
          <a:p>
            <a:pPr marL="514350" indent="-514350" eaLnBrk="1" hangingPunct="1">
              <a:buAutoNum type="arabicPeriod"/>
            </a:pPr>
            <a:r>
              <a:rPr lang="da-DK" sz="2800" i="1" dirty="0"/>
              <a:t>Mental </a:t>
            </a:r>
            <a:r>
              <a:rPr lang="da-DK" sz="2800" i="1" dirty="0" err="1"/>
              <a:t>creation</a:t>
            </a:r>
            <a:r>
              <a:rPr lang="da-DK" sz="2800" i="1" dirty="0"/>
              <a:t> (</a:t>
            </a:r>
            <a:r>
              <a:rPr lang="da-DK" sz="2800" i="1" dirty="0" err="1"/>
              <a:t>idea</a:t>
            </a:r>
            <a:r>
              <a:rPr lang="da-DK" sz="2800" i="1" dirty="0"/>
              <a:t>)</a:t>
            </a:r>
          </a:p>
          <a:p>
            <a:pPr marL="514350" indent="-514350" eaLnBrk="1" hangingPunct="1">
              <a:buAutoNum type="arabicPeriod"/>
            </a:pPr>
            <a:r>
              <a:rPr lang="da-DK" sz="2800" i="1" dirty="0" err="1"/>
              <a:t>Physical</a:t>
            </a:r>
            <a:r>
              <a:rPr lang="da-DK" sz="2800" i="1" dirty="0"/>
              <a:t> </a:t>
            </a:r>
            <a:r>
              <a:rPr lang="da-DK" sz="2800" i="1" dirty="0" err="1"/>
              <a:t>creation</a:t>
            </a:r>
            <a:endParaRPr 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400" i="1" dirty="0"/>
              <a:t>(Stephen </a:t>
            </a:r>
            <a:r>
              <a:rPr lang="da-DK" altLang="da-DK" sz="2400" i="1" dirty="0" err="1"/>
              <a:t>Covey</a:t>
            </a:r>
            <a:r>
              <a:rPr lang="da-DK" altLang="da-DK" sz="2400" i="1" dirty="0"/>
              <a:t>)</a:t>
            </a:r>
            <a:endParaRPr lang="en-US" altLang="da-DK" sz="2800" i="1" dirty="0"/>
          </a:p>
        </p:txBody>
      </p:sp>
      <p:pic>
        <p:nvPicPr>
          <p:cNvPr id="1030" name="Picture 6" descr="Stephen Covey - Wikipedia">
            <a:extLst>
              <a:ext uri="{FF2B5EF4-FFF2-40B4-BE49-F238E27FC236}">
                <a16:creationId xmlns:a16="http://schemas.microsoft.com/office/drawing/2014/main" id="{D7ECF972-A448-4F8F-8270-5594AB6C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89" y="1669162"/>
            <a:ext cx="357518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6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556792"/>
            <a:ext cx="79530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/>
              <a:t>”</a:t>
            </a:r>
            <a:r>
              <a:rPr lang="da-DK" sz="2800" i="1" dirty="0" err="1"/>
              <a:t>Everything</a:t>
            </a:r>
            <a:r>
              <a:rPr lang="da-DK" sz="2800" i="1" dirty="0"/>
              <a:t> </a:t>
            </a:r>
            <a:r>
              <a:rPr lang="da-DK" sz="2800" i="1" dirty="0" err="1"/>
              <a:t>can</a:t>
            </a:r>
            <a:r>
              <a:rPr lang="da-DK" sz="2800" i="1" dirty="0"/>
              <a:t> </a:t>
            </a:r>
            <a:r>
              <a:rPr lang="da-DK" sz="2800" i="1" dirty="0" err="1"/>
              <a:t>be</a:t>
            </a:r>
            <a:r>
              <a:rPr lang="da-DK" sz="2800" i="1" dirty="0"/>
              <a:t> </a:t>
            </a:r>
            <a:r>
              <a:rPr lang="da-DK" sz="2800" i="1" dirty="0" err="1"/>
              <a:t>changed</a:t>
            </a:r>
            <a:r>
              <a:rPr lang="da-DK" sz="2800" i="1" dirty="0"/>
              <a:t>…”</a:t>
            </a:r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 err="1"/>
              <a:t>Because</a:t>
            </a:r>
            <a:r>
              <a:rPr lang="da-DK" sz="2800" i="1" dirty="0"/>
              <a:t> </a:t>
            </a:r>
            <a:r>
              <a:rPr lang="da-DK" sz="2800" i="1" dirty="0" err="1"/>
              <a:t>we</a:t>
            </a:r>
            <a:r>
              <a:rPr lang="da-DK" sz="2800" i="1" dirty="0"/>
              <a:t> made it – </a:t>
            </a:r>
            <a:r>
              <a:rPr lang="da-DK" sz="2800" i="1" dirty="0" err="1"/>
              <a:t>we</a:t>
            </a:r>
            <a:r>
              <a:rPr lang="da-DK" sz="2800" i="1" dirty="0"/>
              <a:t> </a:t>
            </a:r>
            <a:r>
              <a:rPr lang="da-DK" sz="2800" i="1" dirty="0" err="1"/>
              <a:t>built</a:t>
            </a:r>
            <a:r>
              <a:rPr lang="da-DK" sz="2800" i="1" dirty="0"/>
              <a:t> it on an </a:t>
            </a:r>
            <a:r>
              <a:rPr lang="da-DK" sz="2800" i="1" dirty="0" err="1"/>
              <a:t>idea</a:t>
            </a:r>
            <a:r>
              <a:rPr lang="da-DK" sz="2800" i="1" dirty="0"/>
              <a:t>. </a:t>
            </a:r>
          </a:p>
          <a:p>
            <a:pPr marL="0" indent="0" eaLnBrk="1" hangingPunct="1"/>
            <a:r>
              <a:rPr lang="da-DK" sz="2800" i="1" dirty="0" err="1"/>
              <a:t>Develop</a:t>
            </a:r>
            <a:r>
              <a:rPr lang="da-DK" sz="2800" i="1" dirty="0"/>
              <a:t> or </a:t>
            </a:r>
            <a:r>
              <a:rPr lang="da-DK" sz="2800" i="1" dirty="0" err="1"/>
              <a:t>change</a:t>
            </a:r>
            <a:r>
              <a:rPr lang="da-DK" sz="2800" i="1" dirty="0"/>
              <a:t> </a:t>
            </a:r>
            <a:r>
              <a:rPr lang="da-DK" sz="2800" i="1" dirty="0" err="1"/>
              <a:t>that</a:t>
            </a:r>
            <a:r>
              <a:rPr lang="da-DK" sz="2800" i="1" dirty="0"/>
              <a:t> </a:t>
            </a:r>
            <a:r>
              <a:rPr lang="da-DK" sz="2800" i="1" dirty="0" err="1"/>
              <a:t>idea</a:t>
            </a:r>
            <a:r>
              <a:rPr lang="da-DK" sz="2800" i="1" dirty="0"/>
              <a:t> – you </a:t>
            </a:r>
            <a:r>
              <a:rPr lang="da-DK" sz="2800" i="1" dirty="0" err="1"/>
              <a:t>change</a:t>
            </a:r>
            <a:r>
              <a:rPr lang="da-DK" sz="2800" i="1" dirty="0"/>
              <a:t> the </a:t>
            </a:r>
            <a:r>
              <a:rPr lang="da-DK" sz="2800" i="1" dirty="0" err="1"/>
              <a:t>world</a:t>
            </a:r>
            <a:r>
              <a:rPr lang="da-DK" sz="2800" i="1" dirty="0"/>
              <a:t>.</a:t>
            </a:r>
          </a:p>
          <a:p>
            <a:pPr marL="0" indent="0" eaLnBrk="1" hangingPunct="1"/>
            <a:endParaRPr lang="da-DK" sz="2800" i="1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6259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863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What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 is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creativity</a:t>
            </a:r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?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556792"/>
            <a:ext cx="795306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sz="2800" i="1" dirty="0"/>
              <a:t>Creative </a:t>
            </a:r>
            <a:r>
              <a:rPr lang="da-DK" sz="2800" i="1" dirty="0" err="1"/>
              <a:t>confidence</a:t>
            </a:r>
            <a:endParaRPr lang="da-DK" sz="2800" i="1" dirty="0"/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/>
              <a:t>Tom and David </a:t>
            </a:r>
            <a:r>
              <a:rPr lang="da-DK" sz="2800" i="1" dirty="0" err="1"/>
              <a:t>Kelley</a:t>
            </a:r>
            <a:endParaRPr lang="da-DK" sz="2800" i="1" dirty="0"/>
          </a:p>
          <a:p>
            <a:pPr marL="0" indent="0" eaLnBrk="1" hangingPunct="1"/>
            <a:r>
              <a:rPr lang="da-DK" sz="2800" i="1" dirty="0"/>
              <a:t>Stanford </a:t>
            </a:r>
            <a:r>
              <a:rPr lang="da-DK" sz="2800" i="1" dirty="0" err="1"/>
              <a:t>d.school</a:t>
            </a:r>
            <a:r>
              <a:rPr lang="da-DK" sz="2800" i="1" dirty="0"/>
              <a:t>, IDEO, design </a:t>
            </a:r>
            <a:r>
              <a:rPr lang="da-DK" sz="2800" i="1" dirty="0" err="1"/>
              <a:t>thinking</a:t>
            </a:r>
            <a:endParaRPr lang="da-DK" sz="2800" i="1" dirty="0"/>
          </a:p>
          <a:p>
            <a:pPr marL="0" indent="0" eaLnBrk="1" hangingPunct="1"/>
            <a:r>
              <a:rPr lang="da-DK" sz="2800" i="1" dirty="0"/>
              <a:t>Building </a:t>
            </a:r>
            <a:r>
              <a:rPr lang="da-DK" sz="2800" i="1" dirty="0" err="1"/>
              <a:t>creative</a:t>
            </a:r>
            <a:r>
              <a:rPr lang="da-DK" sz="2800" i="1" dirty="0"/>
              <a:t> </a:t>
            </a:r>
            <a:r>
              <a:rPr lang="da-DK" sz="2800" i="1" dirty="0" err="1"/>
              <a:t>confidence</a:t>
            </a:r>
            <a:r>
              <a:rPr lang="da-DK" sz="2800" i="1" dirty="0"/>
              <a:t>: </a:t>
            </a:r>
            <a:r>
              <a:rPr lang="da-DK" sz="1600" i="1" dirty="0">
                <a:hlinkClick r:id="rId3"/>
              </a:rPr>
              <a:t>https://youtu.be/4BO8Bj9Ek-g</a:t>
            </a:r>
            <a:r>
              <a:rPr lang="da-DK" sz="1600" i="1" dirty="0"/>
              <a:t> </a:t>
            </a:r>
          </a:p>
          <a:p>
            <a:pPr marL="0" indent="0" eaLnBrk="1" hangingPunct="1"/>
            <a:endParaRPr lang="da-DK" sz="2800" i="1" dirty="0"/>
          </a:p>
          <a:p>
            <a:pPr marL="0" indent="0" eaLnBrk="1" hangingPunct="1"/>
            <a:r>
              <a:rPr lang="da-DK" sz="2800" i="1" dirty="0"/>
              <a:t>Albert </a:t>
            </a:r>
            <a:r>
              <a:rPr lang="da-DK" sz="2800" i="1" dirty="0" err="1"/>
              <a:t>Bandura</a:t>
            </a:r>
            <a:endParaRPr lang="da-DK" sz="2800" i="1" dirty="0"/>
          </a:p>
          <a:p>
            <a:pPr marL="0" indent="0" eaLnBrk="1" hangingPunct="1"/>
            <a:r>
              <a:rPr lang="da-DK" sz="2800" i="1" dirty="0"/>
              <a:t>Self-</a:t>
            </a:r>
            <a:r>
              <a:rPr lang="da-DK" sz="2800" i="1" dirty="0" err="1"/>
              <a:t>efficacy</a:t>
            </a:r>
            <a:r>
              <a:rPr lang="da-DK" sz="2800" i="1" dirty="0"/>
              <a:t> ”the sense </a:t>
            </a:r>
            <a:r>
              <a:rPr lang="da-DK" sz="2800" i="1" dirty="0" err="1"/>
              <a:t>that</a:t>
            </a:r>
            <a:r>
              <a:rPr lang="da-DK" sz="2800" i="1" dirty="0"/>
              <a:t> you </a:t>
            </a:r>
            <a:r>
              <a:rPr lang="da-DK" sz="2800" i="1" dirty="0" err="1"/>
              <a:t>can</a:t>
            </a:r>
            <a:r>
              <a:rPr lang="da-DK" sz="2800" i="1" dirty="0"/>
              <a:t> </a:t>
            </a:r>
            <a:r>
              <a:rPr lang="da-DK" sz="2800" i="1" dirty="0" err="1"/>
              <a:t>change</a:t>
            </a:r>
            <a:r>
              <a:rPr lang="da-DK" sz="2800" i="1" dirty="0"/>
              <a:t> the </a:t>
            </a:r>
            <a:r>
              <a:rPr lang="da-DK" sz="2800" i="1" dirty="0" err="1"/>
              <a:t>world</a:t>
            </a:r>
            <a:r>
              <a:rPr lang="da-DK" sz="2800" i="1" dirty="0"/>
              <a:t>, and </a:t>
            </a:r>
            <a:r>
              <a:rPr lang="da-DK" sz="2800" i="1" dirty="0" err="1"/>
              <a:t>attain</a:t>
            </a:r>
            <a:r>
              <a:rPr lang="da-DK" sz="2800" i="1" dirty="0"/>
              <a:t> </a:t>
            </a:r>
            <a:r>
              <a:rPr lang="da-DK" sz="2800" i="1" dirty="0" err="1"/>
              <a:t>what</a:t>
            </a:r>
            <a:r>
              <a:rPr lang="da-DK" sz="2800" i="1" dirty="0"/>
              <a:t> you set out to do”</a:t>
            </a:r>
          </a:p>
          <a:p>
            <a:pPr marL="0" indent="0" eaLnBrk="1" hangingPunct="1"/>
            <a:r>
              <a:rPr lang="da-DK" sz="1600" i="1" dirty="0"/>
              <a:t>Source:</a:t>
            </a:r>
          </a:p>
          <a:p>
            <a:pPr marL="0" indent="0" eaLnBrk="1" hangingPunct="1"/>
            <a:r>
              <a:rPr lang="da-DK" sz="1600" i="1" dirty="0"/>
              <a:t>Video: </a:t>
            </a:r>
            <a:r>
              <a:rPr lang="da-DK" sz="1600" i="1" dirty="0">
                <a:hlinkClick r:id="rId4"/>
              </a:rPr>
              <a:t>https://youtu.be/16p9YRF0l-g</a:t>
            </a:r>
            <a:r>
              <a:rPr lang="da-DK" sz="1600" i="1" dirty="0"/>
              <a:t> </a:t>
            </a:r>
          </a:p>
          <a:p>
            <a:pPr marL="0" indent="0" eaLnBrk="1" hangingPunct="1"/>
            <a:r>
              <a:rPr lang="en-US" sz="1600" i="1" dirty="0"/>
              <a:t>PDF: Creative Confidence - pre and intro</a:t>
            </a:r>
          </a:p>
          <a:p>
            <a:pPr marL="0" indent="0" eaLnBrk="1" hangingPunct="1"/>
            <a:r>
              <a:rPr lang="en-US" sz="1600" i="1" dirty="0"/>
              <a:t>PDF: HBR, Reclaim your Creative Confidence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938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26487BB-FE3D-494A-A9C6-8C15B9D85F6B}" vid="{C65DB066-AEC4-4B55-8D0A-EA00B4BE1B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Skærmshow (4:3)</PresentationFormat>
  <Paragraphs>230</Paragraphs>
  <Slides>24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0" baseType="lpstr">
      <vt:lpstr>VIA Type Office</vt:lpstr>
      <vt:lpstr>VIA Type Office Light</vt:lpstr>
      <vt:lpstr>Arial</vt:lpstr>
      <vt:lpstr>Bell MT</vt:lpstr>
      <vt:lpstr>Calibri</vt:lpstr>
      <vt:lpstr>VIA University College PowerPoint template</vt:lpstr>
      <vt:lpstr>Creative and Effective Marketing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2014-08-24T07:56:25Z</dcterms:created>
  <dcterms:modified xsi:type="dcterms:W3CDTF">2024-09-27T10:36:28Z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