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3"/>
  </p:notesMasterIdLst>
  <p:sldIdLst>
    <p:sldId id="321" r:id="rId2"/>
    <p:sldId id="889" r:id="rId3"/>
    <p:sldId id="745" r:id="rId4"/>
    <p:sldId id="789" r:id="rId5"/>
    <p:sldId id="780" r:id="rId6"/>
    <p:sldId id="746" r:id="rId7"/>
    <p:sldId id="748" r:id="rId8"/>
    <p:sldId id="747" r:id="rId9"/>
    <p:sldId id="810" r:id="rId10"/>
    <p:sldId id="809" r:id="rId11"/>
    <p:sldId id="790" r:id="rId12"/>
  </p:sldIdLst>
  <p:sldSz cx="9144000" cy="6858000" type="screen4x3"/>
  <p:notesSz cx="6797675" cy="9926638"/>
  <p:embeddedFontLst>
    <p:embeddedFont>
      <p:font typeface="VIA Type Office" panose="02000503000000020004" pitchFamily="2" charset="0"/>
      <p:regular r:id="rId14"/>
      <p:bold r:id="rId15"/>
      <p:italic r:id="rId16"/>
    </p:embeddedFont>
    <p:embeddedFont>
      <p:font typeface="VIA Type Office Light" panose="02000503000000020004" pitchFamily="2" charset="0"/>
      <p:regular r:id="rId17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>
          <p15:clr>
            <a:srgbClr val="A4A3A4"/>
          </p15:clr>
        </p15:guide>
        <p15:guide id="2" orient="horz" pos="368">
          <p15:clr>
            <a:srgbClr val="A4A3A4"/>
          </p15:clr>
        </p15:guide>
        <p15:guide id="3" orient="horz" pos="3965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3680">
          <p15:clr>
            <a:srgbClr val="A4A3A4"/>
          </p15:clr>
        </p15:guide>
        <p15:guide id="6" pos="2948">
          <p15:clr>
            <a:srgbClr val="A4A3A4"/>
          </p15:clr>
        </p15:guide>
        <p15:guide id="7" pos="363">
          <p15:clr>
            <a:srgbClr val="A4A3A4"/>
          </p15:clr>
        </p15:guide>
        <p15:guide id="8" pos="1519">
          <p15:clr>
            <a:srgbClr val="A4A3A4"/>
          </p15:clr>
        </p15:guide>
        <p15:guide id="9" pos="1633" userDrawn="1">
          <p15:clr>
            <a:srgbClr val="A4A3A4"/>
          </p15:clr>
        </p15:guide>
        <p15:guide id="10" pos="2812">
          <p15:clr>
            <a:srgbClr val="A4A3A4"/>
          </p15:clr>
        </p15:guide>
        <p15:guide id="11" pos="4105">
          <p15:clr>
            <a:srgbClr val="A4A3A4"/>
          </p15:clr>
        </p15:guide>
        <p15:guide id="12" pos="4241">
          <p15:clr>
            <a:srgbClr val="A4A3A4"/>
          </p15:clr>
        </p15:guide>
        <p15:guide id="13" pos="539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D463FD"/>
    <a:srgbClr val="817F88"/>
    <a:srgbClr val="705574"/>
    <a:srgbClr val="F0F0F0"/>
    <a:srgbClr val="FFFFFF"/>
    <a:srgbClr val="FFFFFC"/>
    <a:srgbClr val="1F292F"/>
    <a:srgbClr val="000000"/>
    <a:srgbClr val="1B0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29685-A737-498C-BCAA-138E295672EF}" v="11" dt="2024-10-03T22:15:34.430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01" autoAdjust="0"/>
    <p:restoredTop sz="87949" autoAdjust="0"/>
  </p:normalViewPr>
  <p:slideViewPr>
    <p:cSldViewPr snapToObjects="1" showGuides="1">
      <p:cViewPr varScale="1">
        <p:scale>
          <a:sx n="70" d="100"/>
          <a:sy n="70" d="100"/>
        </p:scale>
        <p:origin x="1104" y="56"/>
      </p:cViewPr>
      <p:guideLst>
        <p:guide orient="horz" pos="1593"/>
        <p:guide orient="horz" pos="368"/>
        <p:guide orient="horz" pos="3965"/>
        <p:guide orient="horz" pos="1207"/>
        <p:guide orient="horz" pos="3680"/>
        <p:guide pos="2948"/>
        <p:guide pos="363"/>
        <p:guide pos="1519"/>
        <p:guide pos="1633"/>
        <p:guide pos="2812"/>
        <p:guide pos="4105"/>
        <p:guide pos="4241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20:54:35.8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24575,'5'0'0,"0"1"0,0 0 0,0 0 0,0 0 0,0 1 0,-1-1 0,1 1 0,0 0 0,-1 1 0,1-1 0,4 4 0,8 7 0,22 19 0,-10-7 0,1-2 0,47 40 0,-63-50 0,0 0 0,1-1 0,1-1 0,32 19 0,-33-21 0,-1 1 0,1 0 0,-2 1 0,1 1 0,-2 0 0,12 14 0,-5-6 0,29 24 0,-38-36 0,0 2 0,-1-1 0,0 1 0,-1 1 0,0 0 0,-1 0 0,0 0 0,0 1 0,5 14 0,-1-5 0,2-1 0,0 0 0,25 28 0,-26-35 0,0 1 0,-1 1 0,-1 0 0,-1 0 0,0 1 0,0 1 0,7 23 0,-10-27 0,0 0 0,0 0 0,1-1 0,1 1 0,0-2 0,0 1 0,1-1 0,1 0 0,13 11 0,8 11 0,-26-26 0,1 1 0,-1 0 0,0 1 0,-1-1 0,6 16 0,-8-17 0,1-1 0,0 1 0,0 0 0,0-1 0,1 0 0,0 0 0,0 0 0,1 0 0,-1-1 0,1 0 0,11 9 0,6 1 0,-6-6 0,0 2 0,-1 0 0,0 1 0,0 1 0,-1 0 0,20 26 0,-33-38 0,3 5 0,0 1 0,0-1 0,1 0 0,-1-1 0,1 1 0,1-1 0,-1 0 0,1 0 0,0-1 0,0 1 0,0-1 0,10 4 0,19 6 0,-1 1 0,-1 1 0,44 30 0,29 20 0,-38-26 0,-43-26 0,0-1 0,29 9 0,-27-10 0,40 21 0,-25-10 0,-20-11 0,0 2 0,26 19 0,-17-10 0,36 21 0,-41-28 0,0 1 0,42 36 0,-51-38 0,1-1 0,1-1 0,31 16 0,-23-13 0,27 20 0,-17-10 0,44 23 0,-55-35 0,-3 0 0,-12-6 0,1-1 0,0-1 0,1 0 0,13 5 0,2-3 0,0 1 0,0 2 0,-1 1 0,-1 1 0,34 23 0,-34-19 0,1 0 0,0-2 0,1-1 0,1-1 0,0-1 0,1-2 0,48 10 0,-62-16 0,0 1 0,0 0 0,0 1 0,-1 1 0,0 0 0,-1 1 0,0 1 0,0 0 0,-1 1 0,0 0 0,0 1 0,16 18 0,-8-9 0,40 29 0,-46-39 0,0 1 0,-1 1 0,0 0 0,-1 1 0,0 0 0,19 28 0,-7 2 0,-13-20 0,2-1 0,18 24 0,1-11 0,12 16 0,-32-34 0,3 7 0,2 0 0,0-2 0,1 0 0,2-2 0,28 24 0,-32-29 0,0 0 0,-1 1 0,18 22 0,-19-19 0,1-1 0,35 29 0,72 35 0,-20-14 0,-86-57 0,1 0 0,0-1 0,0-1 0,1 0 0,0-2 0,0 0 0,1-1 0,0-1 0,25 3 0,-29-6 0,0 1 0,-1 0 0,1 1 0,-1 1 0,0 0 0,-1 1 0,1 1 0,-1 0 0,15 10 0,34 28 0,-26-17 0,58 31 0,-78-49 0,-1 2 0,0 0 0,-1 0 0,0 2 0,23 26 0,110 111 0,-108-112 0,9 9 0,91 68 0,-41-36 0,-44-35 0,-43-36 0,33 29 0,2-3 0,1-2 0,72 38 0,-33-35 0,-79-33 0,-1 2 0,-1-1 0,1 1 0,-1 0 0,0 0 0,0 0 0,0 1 0,5 7 0,27 25 0,9-5 0,1-1 0,70 34 0,-46-25 0,-50-26 0,1-2 0,28 12 0,-6-5 0,-1 1 0,-2 3 0,0 2 0,-1 1 0,45 41 0,-61-50 0,0 0 0,40 19 0,-34-20 0,35 26 0,-38-22 0,-2 1 0,0 2 0,-2 1 0,-1 0 0,39 56 0,-50-66 0,0 0 0,22 20 0,14 18 0,45 81-1365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20:54:51.0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5213 24575,'0'-22'0,"0"0"0,1 0 0,1 1 0,1-1 0,1 0 0,12-40 0,-4 32 0,1 0 0,1 0 0,2 1 0,1 1 0,1 1 0,1 0 0,28-29 0,-39 47 0,0-1 0,-1 0 0,12-22 0,-6 9 0,-6 13 0,2-1 0,-1 2 0,1-1 0,1 2 0,11-10 0,7-7 0,-2 0 0,44-40 0,-61 58 0,1 1 0,-1-1 0,1 2 0,0-1 0,1 2 0,14-6 0,-1 1 0,-1-1 0,1-1 0,24-17 0,-31 17 0,-1-1 0,19-18 0,19-14 0,-44 38 0,0 1 0,1 1 0,-1-1 0,1 2 0,0 0 0,0 0 0,0 1 0,14-1 0,-8 0 0,-1 0 0,26-8 0,-26 5 0,-1 0 0,0-1 0,0 0 0,-1-1 0,0-1 0,-1 0 0,0-1 0,0-1 0,21-23 0,-23 22 0,0 1 0,0 0 0,1 1 0,1 0 0,-1 1 0,18-10 0,-10 5 0,0 0 0,0-2 0,-1-1 0,-2 0 0,21-26 0,3-1 0,-10 12 0,-3 2 0,59-48 0,-63 60 0,-1 0 0,-1-2 0,34-39 0,-35 36 0,0 1 0,1 2 0,38-28 0,-53 42 0,11-9 0,29-32 0,-32 30 0,1 0 0,21-15 0,141-89 0,-115 77 0,-42 28 0,1 1 0,31-16 0,-33 20 0,-1 0 0,0-1 0,-1 0 0,29-26 0,-14 9 0,-2-2 0,0-1 0,-2-1 0,37-55 0,-56 75 0,-1 0 0,2 1 0,0 0 0,0 1 0,20-14 0,-18 15 0,-1-1 0,0 0 0,-1 0 0,0-1 0,14-21 0,-22 28 0,21-34 0,55-71 0,-23 43 0,84-130 0,-122 171 0,2 2 0,0 1 0,45-40 0,3-3 0,38-36 0,0 1 0,-80 76 0,54-40 0,-55 46 0,0-1 0,44-47 0,-59 54 0,-1 0 0,13-23 0,-17 25 0,1 1 0,0 0 0,0 0 0,1 1 0,0 0 0,16-14 0,-9 9 0,-1 0 0,-1 0 0,0-1 0,-1 0 0,18-33 0,-18 29 0,1 0 0,0 1 0,29-31 0,94-99 0,-81 88 0,112-112 0,-71 89 0,-83 72 0,1 1 0,0 1 0,25-14 0,-25 16 0,-1-1 0,1 0 0,-1-1 0,18-17 0,-18 13 0,1 1 0,0 0 0,0 1 0,1 0 0,1 1 0,0 1 0,21-10 0,-17 8 0,0 0 0,0-1 0,-1-1 0,-1-1 0,15-16 0,-15 14 0,0 1 0,1 1 0,0 1 0,35-20 0,-34 25 0,-8 4 0,-2-1 0,1 1 0,0-2 0,-1 1 0,0-1 0,14-13 0,11-18 0,-2-1 0,-1-2 0,28-47 0,-48 71 0,2 0 0,0 1 0,21-20 0,-17 18 0,25-31 0,-5 3-1365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 smtClean="0"/>
              <a:t>04-10-2024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u.edu/pages/4751.as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globoforce.com/gfblog/2013/happiness-flow-and-how-to-be-a-better-leader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4.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497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4.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11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279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4.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3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39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4.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4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67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4.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5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20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4.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6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01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4.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7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egen tilstand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 ligger du - hvad er dit næste træk? Hvordan kommer du til at opleve mere flow?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du oplevet flow?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Csikszentmihalyi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studeret kreative og lykke.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Økonomisk velstand over et minimum øger ikke lykke.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Ekstase - "at stå ved siden af" - ved siden af dagligdags rutiner - en ny virkelighed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automatiske proces kan kun ske hvis du er trænet - derfor skal du have 10 års erfaring inden for et felt for at kunne ændre noget til noget bedre end det der var.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 - noter når du har været i flow - beskriv det -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intrinsic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motivation!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Claremont Graduate University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Professor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Mihaly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Csikszentmihalyi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people have flow when: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have clear, articulated goals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get immediate feedback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take on an achievable but challenging task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merge their awareness and their actions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become immersed and undistracted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have high levels of control and don’t worry about failure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step outside their own sense of self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encounter a feeling of timelessness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activity becomes an end unto itself.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Indsat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http://www.globoforce.com/gfblog/2013/happiness-flow-and-how-to-be-a-better-leader/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describes five ways that we can cultivate our own flow: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goals that have clear and immediate feedback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 immersed and focused on a particular activity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 attention to what is happening in the moment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to enjoy immediate experience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Proportion your skills to the challenge at hand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Indsat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http://www.globoforce.com/gfblog/2013/happiness-flow-and-how-to-be-a-better-leader/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</a:p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59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4.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8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785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4.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9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27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4.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10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986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77462" y="1174273"/>
            <a:ext cx="6876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31" y="1952837"/>
            <a:ext cx="5969457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3707298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F81F-441E-48B1-9169-9659C7831FA9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30450" y="3168689"/>
            <a:ext cx="2251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196752" y="584200"/>
            <a:ext cx="2117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370138" y="5934670"/>
            <a:ext cx="2281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6263" y="584200"/>
            <a:ext cx="1835150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Gør tanke til handling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FE92-75FA-4518-94E0-D0EE98A8AC94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is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774E-2667-47FF-9F97-EF6A8B62F790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268-7AE6-49FC-8362-9B0442C5770B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8556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03DA9-2C51-4B50-91FE-8A4763F38D9E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</p:spTree>
    <p:extLst>
      <p:ext uri="{BB962C8B-B14F-4D97-AF65-F5344CB8AC3E}">
        <p14:creationId xmlns:p14="http://schemas.microsoft.com/office/powerpoint/2010/main" val="374518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 baseline="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D8E7F8-BC09-49EA-B4A1-B7417BB318C6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21063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V - Stort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2628688" y="1581394"/>
            <a:ext cx="3888000" cy="394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50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E33C-7934-4869-95D9-524865D22D83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9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22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2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3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3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3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24" name="Lige forbindelse 47"/>
            <p:cNvCxnSpPr>
              <a:endCxn id="23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5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556" y="1916113"/>
            <a:ext cx="7992888" cy="39227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500" baseline="0">
                <a:latin typeface="VIA Type Office Light" panose="02000503000000020004" pitchFamily="2" charset="0"/>
              </a:defRPr>
            </a:lvl2pPr>
            <a:lvl3pPr marL="90000" indent="-4500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0" baseline="0">
                <a:latin typeface="+mn-lt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 sz="1400">
                <a:latin typeface="VIA Type Office Light" panose="02000503000000020004" pitchFamily="2" charset="0"/>
              </a:defRPr>
            </a:lvl5pPr>
            <a:lvl6pPr marL="450000" indent="-45000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/>
            </a:lvl7pPr>
            <a:lvl8pPr marL="0" indent="0">
              <a:lnSpc>
                <a:spcPct val="89000"/>
              </a:lnSpc>
              <a:spcBef>
                <a:spcPts val="0"/>
              </a:spcBef>
              <a:buNone/>
              <a:defRPr sz="1050" baseline="0">
                <a:latin typeface="VIA Type Office Light" panose="02000503000000020004" pitchFamily="2" charset="0"/>
              </a:defRPr>
            </a:lvl8pPr>
            <a:lvl9pPr marL="450000" indent="-45000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0" baseline="0"/>
            </a:lvl9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Andet niveau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Tredje niveau Light</a:t>
            </a:r>
          </a:p>
          <a:p>
            <a:pPr lvl="3"/>
            <a:r>
              <a:rPr lang="da-DK" dirty="0"/>
              <a:t>Fjerde niveau H5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Femte niveau H5 Light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 H6 </a:t>
            </a:r>
            <a:r>
              <a:rPr lang="da-DK" dirty="0" err="1"/>
              <a:t>Regular</a:t>
            </a:r>
            <a:endParaRPr lang="da-DK" dirty="0"/>
          </a:p>
          <a:p>
            <a:pPr lvl="7"/>
            <a:r>
              <a:rPr lang="da-DK" dirty="0"/>
              <a:t>Ottende niveau H6 Light</a:t>
            </a:r>
          </a:p>
          <a:p>
            <a:pPr lvl="8"/>
            <a:r>
              <a:rPr lang="da-DK" dirty="0"/>
              <a:t>Niende niveau H6 </a:t>
            </a:r>
            <a:r>
              <a:rPr lang="da-DK" dirty="0" err="1"/>
              <a:t>bullet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5CEE-D437-4DC1-BF99-E4A6E95BC2AD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196752" y="-11761"/>
            <a:ext cx="211737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1. eller 2. linje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linjen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Light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25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3. Niveau = Bullet 25 pkt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5.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6. Niveau = Bullet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7.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8.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9. Niveau = Bullet 10,5 pkt 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63679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3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41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43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46" name="Tekstboks 45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Rektangel 46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8" name="Lige forbindelse 47"/>
          <p:cNvCxnSpPr>
            <a:endCxn id="47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 -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0EBC-E042-4B19-B963-0CF9DCA263A9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576263" y="1916113"/>
            <a:ext cx="7991474" cy="3925887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600"/>
              </a:spcBef>
              <a:defRPr sz="2500" spc="-90" baseline="0"/>
            </a:lvl1pPr>
            <a:lvl2pPr marL="903600">
              <a:lnSpc>
                <a:spcPct val="80000"/>
              </a:lnSpc>
              <a:defRPr sz="2500" spc="-90" baseline="0"/>
            </a:lvl2pPr>
            <a:lvl3pPr marL="1364400">
              <a:lnSpc>
                <a:spcPct val="80000"/>
              </a:lnSpc>
              <a:defRPr sz="2500" spc="-90"/>
            </a:lvl3pPr>
            <a:lvl4pPr marL="1821600">
              <a:lnSpc>
                <a:spcPct val="80000"/>
              </a:lnSpc>
              <a:defRPr sz="2500" spc="-90"/>
            </a:lvl4pPr>
            <a:lvl5pPr marL="1821600">
              <a:lnSpc>
                <a:spcPct val="80000"/>
              </a:lnSpc>
              <a:defRPr sz="2500" spc="-9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9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32" name="Gruppe 31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5" name="Gruppe 34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7" name="Lige forbindelse 36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Lige forbindelse 37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ktangel 38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40" name="Tekstboks 39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Rektangel 40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2" name="Lige forbindelse 41"/>
          <p:cNvCxnSpPr>
            <a:endCxn id="41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56619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I - lille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136" y="584199"/>
            <a:ext cx="3893914" cy="756569"/>
          </a:xfrm>
        </p:spPr>
        <p:txBody>
          <a:bodyPr tIns="0"/>
          <a:lstStyle>
            <a:lvl1pPr>
              <a:lnSpc>
                <a:spcPct val="80000"/>
              </a:lnSpc>
              <a:defRPr sz="2500" spc="-100" baseline="0">
                <a:latin typeface="+mj-lt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50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575556" y="1916113"/>
            <a:ext cx="7992888" cy="39227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1pPr>
            <a:lvl2pPr marL="0" indent="0">
              <a:lnSpc>
                <a:spcPct val="89000"/>
              </a:lnSpc>
              <a:spcBef>
                <a:spcPts val="0"/>
              </a:spcBef>
              <a:buNone/>
              <a:defRPr sz="1400" baseline="0"/>
            </a:lvl2pPr>
            <a:lvl3pPr marL="0" indent="0">
              <a:spcBef>
                <a:spcPts val="0"/>
              </a:spcBef>
              <a:buFontTx/>
              <a:buNone/>
              <a:defRPr spc="-90" baseline="0">
                <a:latin typeface="VIA Type Office Light" panose="02000503000000020004" pitchFamily="2" charset="0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>
                <a:latin typeface="VIA Type Office Light" panose="02000503000000020004" pitchFamily="2" charset="0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H6 Light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CF-9E4A-4F96-8758-CD95AEBC3A2B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27" name="Gruppe 26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26" name="Gruppe 25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8" name="Lige forbindelse 17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3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9" name="Tekstboks 2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1" name="Lige forbindelse 20"/>
          <p:cNvCxnSpPr>
            <a:endCxn id="17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31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4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1914575"/>
            <a:ext cx="3887788" cy="6143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2528887"/>
            <a:ext cx="3887788" cy="3313114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spcBef>
                <a:spcPts val="600"/>
              </a:spcBef>
              <a:defRPr sz="1800"/>
            </a:lvl1pPr>
            <a:lvl2pPr>
              <a:lnSpc>
                <a:spcPct val="89000"/>
              </a:lnSpc>
              <a:defRPr sz="1800"/>
            </a:lvl2pPr>
            <a:lvl3pPr>
              <a:defRPr sz="1800"/>
            </a:lvl3pPr>
            <a:lvl4pPr>
              <a:lnSpc>
                <a:spcPct val="89000"/>
              </a:lnSpc>
              <a:defRPr sz="1800"/>
            </a:lvl4pPr>
            <a:lvl5pPr>
              <a:lnSpc>
                <a:spcPct val="89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9950" y="1914575"/>
            <a:ext cx="3888495" cy="6143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9950" y="2528887"/>
            <a:ext cx="3888494" cy="331311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spcBef>
                <a:spcPts val="600"/>
              </a:spcBef>
              <a:defRPr sz="1800"/>
            </a:lvl1pPr>
            <a:lvl2pPr>
              <a:lnSpc>
                <a:spcPct val="89000"/>
              </a:lnSpc>
              <a:defRPr sz="1800"/>
            </a:lvl2pPr>
            <a:lvl3pPr>
              <a:defRPr sz="1800"/>
            </a:lvl3pPr>
            <a:lvl4pPr>
              <a:lnSpc>
                <a:spcPct val="89000"/>
              </a:lnSpc>
              <a:defRPr sz="1800"/>
            </a:lvl4pPr>
            <a:lvl5pPr>
              <a:lnSpc>
                <a:spcPct val="89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1DA4-F53E-42A1-9359-C105730B3F0D}" type="datetimeFigureOut">
              <a:rPr lang="da-DK" smtClean="0"/>
              <a:t>04-10-2024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483-E4DF-4F58-9D02-BF1D09F1FA18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4872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 (U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77462" y="1174273"/>
            <a:ext cx="6876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31" y="1952837"/>
            <a:ext cx="5969457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3707298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F81F-441E-48B1-9169-9659C7831FA9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30450" y="3168689"/>
            <a:ext cx="2251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196752" y="584200"/>
            <a:ext cx="2117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370138" y="5934670"/>
            <a:ext cx="2281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6263" y="584200"/>
            <a:ext cx="1835150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Bring ideas to life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169297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4665870" y="-6350"/>
            <a:ext cx="4478130" cy="686435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F362-1097-43DC-BBF2-95CC44949235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2392329"/>
            <a:ext cx="3887786" cy="34496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da-DK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23005" y="584199"/>
            <a:ext cx="394223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196752" y="584200"/>
            <a:ext cx="211737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1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billede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det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indsatte billede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billede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3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4665870" y="-6350"/>
            <a:ext cx="4478130" cy="6864350"/>
          </a:xfrm>
          <a:solidFill>
            <a:schemeClr val="tx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2392329"/>
            <a:ext cx="3887786" cy="34496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da-DK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5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5920436"/>
            <a:ext cx="1836204" cy="37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F48D9F-BF80-4AF7-BBF1-F04729C6D7E1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32241" y="5925421"/>
            <a:ext cx="1836204" cy="37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523005" y="584199"/>
            <a:ext cx="394223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76000" y="5922000"/>
            <a:ext cx="1836000" cy="374400"/>
          </a:xfrm>
          <a:blipFill>
            <a:blip r:embed="rId8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43" name="AutoShape 4"/>
          <p:cNvSpPr>
            <a:spLocks/>
          </p:cNvSpPr>
          <p:nvPr userDrawn="1"/>
        </p:nvSpPr>
        <p:spPr bwMode="gray">
          <a:xfrm>
            <a:off x="-2196752" y="584200"/>
            <a:ext cx="211737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4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billede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det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indsatte billede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billede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12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I - tekst/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06F1-A6AF-413B-AB71-74C0F11C5094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584199"/>
            <a:ext cx="3887786" cy="5257801"/>
          </a:xfrm>
        </p:spPr>
        <p:txBody>
          <a:bodyPr tIns="36000"/>
          <a:lstStyle>
            <a:lvl1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lang="da-DK" sz="18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600"/>
              </a:spcBef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9252520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552513" y="1507530"/>
            <a:ext cx="457200" cy="464820"/>
            <a:chOff x="-552513" y="3200301"/>
            <a:chExt cx="457200" cy="464820"/>
          </a:xfrm>
        </p:grpSpPr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513" y="3200301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123" y="3455571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45"/>
            <p:cNvSpPr/>
            <p:nvPr userDrawn="1"/>
          </p:nvSpPr>
          <p:spPr>
            <a:xfrm>
              <a:off x="-327048" y="3455571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26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31419" y="584198"/>
            <a:ext cx="3937026" cy="36728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flere linjer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9252520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/>
          <p:cNvSpPr>
            <a:spLocks/>
          </p:cNvSpPr>
          <p:nvPr userDrawn="1"/>
        </p:nvSpPr>
        <p:spPr bwMode="gray">
          <a:xfrm>
            <a:off x="-2196752" y="584200"/>
            <a:ext cx="21173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18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"/>
          <p:cNvSpPr txBox="1"/>
          <p:nvPr userDrawn="1"/>
        </p:nvSpPr>
        <p:spPr>
          <a:xfrm>
            <a:off x="-2330450" y="2528888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009181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0A49-9E4D-4041-B8FA-3CA46EBBF1A1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1" name="Lige forbindelse 10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1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6" name="Lige forbindelse 15"/>
          <p:cNvCxnSpPr>
            <a:endCxn id="15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 - stor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791" y="584200"/>
            <a:ext cx="6001897" cy="3863864"/>
          </a:xfrm>
        </p:spPr>
        <p:txBody>
          <a:bodyPr tIns="90000" anchor="t" anchorCtr="0"/>
          <a:lstStyle>
            <a:lvl1pPr>
              <a:defRPr sz="720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141E-2527-4759-A086-BA2462B7CB2E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1951038" y="584200"/>
            <a:ext cx="18716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ord i overskrift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14" name="Gruppe 37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17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9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22" name="Rektangel 46"/>
          <p:cNvSpPr/>
          <p:nvPr userDrawn="1"/>
        </p:nvSpPr>
        <p:spPr>
          <a:xfrm>
            <a:off x="-1019379" y="577749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3" name="Lige forbindelse 47"/>
          <p:cNvCxnSpPr>
            <a:endCxn id="22" idx="0"/>
          </p:cNvCxnSpPr>
          <p:nvPr userDrawn="1"/>
        </p:nvCxnSpPr>
        <p:spPr>
          <a:xfrm>
            <a:off x="-720588" y="4448064"/>
            <a:ext cx="145890" cy="1329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45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-1426464" y="5975494"/>
            <a:ext cx="301700" cy="210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46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- medium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C75B-4F11-4478-B54B-732E83F76A76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16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1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2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4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25" name="Lige forbindelse 47"/>
            <p:cNvCxnSpPr>
              <a:endCxn id="24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432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lys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en-GB" noProof="1"/>
              <a:t>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ADFD-D157-4D97-A67A-05542057380F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9728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C74-F0C6-4ED3-9B16-1AD7E10464DD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5702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8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4C3-4D1D-4BD3-B193-05BE4DE7C61A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28512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9BF0-2E14-4569-94E6-9FE32D0DBF13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955-86B9-45DC-88DE-D09CC2FD5049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240" y="5920436"/>
            <a:ext cx="1836204" cy="374400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77A60AE2-C045-43FC-8FA0-F88D1E0E8D25}" type="datetime2">
              <a:rPr lang="da-DK" smtClean="0"/>
              <a:pPr/>
              <a:t>4. oktober 2024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241" y="5925421"/>
            <a:ext cx="1836204" cy="374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006" y="584199"/>
            <a:ext cx="8044732" cy="1194905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556" y="1914396"/>
            <a:ext cx="7992888" cy="3924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5920436"/>
            <a:ext cx="1836737" cy="374001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2" r:id="rId3"/>
    <p:sldLayoutId id="2147483661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3" r:id="rId13"/>
    <p:sldLayoutId id="2147483664" r:id="rId14"/>
    <p:sldLayoutId id="2147483666" r:id="rId15"/>
    <p:sldLayoutId id="2147483650" r:id="rId16"/>
    <p:sldLayoutId id="2147483674" r:id="rId17"/>
    <p:sldLayoutId id="2147483679" r:id="rId18"/>
    <p:sldLayoutId id="2147483682" r:id="rId19"/>
    <p:sldLayoutId id="2147483676" r:id="rId20"/>
    <p:sldLayoutId id="2147483677" r:id="rId21"/>
    <p:sldLayoutId id="2147483678" r:id="rId22"/>
    <p:sldLayoutId id="2147483655" r:id="rId23"/>
  </p:sldLayoutIdLst>
  <p:hf hdr="0"/>
  <p:txStyles>
    <p:titleStyle>
      <a:lvl1pPr algn="l" defTabSz="914400" rtl="0" eaLnBrk="1" latinLnBrk="0" hangingPunct="1">
        <a:lnSpc>
          <a:spcPct val="73000"/>
        </a:lnSpc>
        <a:spcBef>
          <a:spcPct val="0"/>
        </a:spcBef>
        <a:buNone/>
        <a:defRPr sz="4800" kern="1200" spc="-250" baseline="0">
          <a:solidFill>
            <a:schemeClr val="tx1"/>
          </a:solidFill>
          <a:latin typeface="VIA Type Office Light" panose="02000503000000020004" pitchFamily="2" charset="0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80000"/>
        </a:lnSpc>
        <a:spcBef>
          <a:spcPct val="20000"/>
        </a:spcBef>
        <a:buFont typeface="VIA Type Office" panose="02000503000000020004" pitchFamily="2" charset="0"/>
        <a:buChar char="–"/>
        <a:defRPr sz="25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450000" algn="l" defTabSz="914400" rtl="0" eaLnBrk="1" latinLnBrk="0" hangingPunct="1">
        <a:spcBef>
          <a:spcPts val="600"/>
        </a:spcBef>
        <a:buFont typeface="VIA Type Office" panose="02000503000000020004" pitchFamily="2" charset="0"/>
        <a:buChar char="–"/>
        <a:defRPr sz="1800" kern="1200" spc="-90" baseline="0">
          <a:solidFill>
            <a:schemeClr val="tx1"/>
          </a:solidFill>
          <a:latin typeface="+mn-lt"/>
          <a:ea typeface="+mn-ea"/>
          <a:cs typeface="+mn-cs"/>
        </a:defRPr>
      </a:lvl2pPr>
      <a:lvl3pPr marL="1378800" indent="-450000" algn="l" defTabSz="914400" rtl="0" eaLnBrk="1" latinLnBrk="0" hangingPunct="1">
        <a:lnSpc>
          <a:spcPct val="89000"/>
        </a:lnSpc>
        <a:spcBef>
          <a:spcPts val="600"/>
        </a:spcBef>
        <a:buFont typeface="VIA Type Office" panose="02000503000000020004" pitchFamily="2" charset="0"/>
        <a:buChar char="–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oforce.com/gfblog/2013/happiness-flow-and-how-to-be-a-better-lead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mihaly_csikszentmihalyi_on_flow?language=da&amp;utm_source=tedcomshare&amp;utm_medium=email&amp;utm_campaign=tedsprea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oforce.com/gfblog/2013/happiness-flow-and-how-to-be-a-better-lead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7200" y="584200"/>
            <a:ext cx="8273272" cy="1188616"/>
          </a:xfrm>
        </p:spPr>
        <p:txBody>
          <a:bodyPr/>
          <a:lstStyle/>
          <a:p>
            <a:r>
              <a:rPr lang="da-DK" altLang="da-DK" dirty="0">
                <a:latin typeface="+mn-lt"/>
                <a:ea typeface="ＭＳ Ｐゴシック" panose="020B0600070205080204" pitchFamily="34" charset="-128"/>
              </a:rPr>
              <a:t>Creative and </a:t>
            </a:r>
            <a:r>
              <a:rPr lang="da-DK" altLang="da-DK" dirty="0" err="1">
                <a:latin typeface="+mn-lt"/>
                <a:ea typeface="ＭＳ Ｐゴシック" panose="020B0600070205080204" pitchFamily="34" charset="-128"/>
              </a:rPr>
              <a:t>Effective</a:t>
            </a:r>
            <a:r>
              <a:rPr lang="da-DK" altLang="da-DK" dirty="0">
                <a:latin typeface="+mn-lt"/>
                <a:ea typeface="ＭＳ Ｐゴシック" panose="020B0600070205080204" pitchFamily="34" charset="-128"/>
              </a:rPr>
              <a:t> Marketing</a:t>
            </a:r>
            <a:endParaRPr lang="da-DK" dirty="0"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75999" y="1835440"/>
            <a:ext cx="7992445" cy="3825808"/>
          </a:xfrm>
        </p:spPr>
        <p:txBody>
          <a:bodyPr>
            <a:normAutofit/>
          </a:bodyPr>
          <a:lstStyle/>
          <a:p>
            <a:endParaRPr lang="da-DK" altLang="da-DK" sz="2800" dirty="0">
              <a:latin typeface="+mn-lt"/>
              <a:ea typeface="ＭＳ Ｐゴシック" panose="020B0600070205080204" pitchFamily="34" charset="-128"/>
            </a:endParaRPr>
          </a:p>
          <a:p>
            <a:r>
              <a:rPr lang="da-DK" dirty="0" err="1">
                <a:latin typeface="+mn-lt"/>
              </a:rPr>
              <a:t>What</a:t>
            </a:r>
            <a:r>
              <a:rPr lang="da-DK" dirty="0">
                <a:latin typeface="+mn-lt"/>
              </a:rPr>
              <a:t> is </a:t>
            </a:r>
            <a:r>
              <a:rPr lang="da-DK" dirty="0" err="1">
                <a:latin typeface="+mn-lt"/>
              </a:rPr>
              <a:t>creativity</a:t>
            </a:r>
            <a:r>
              <a:rPr lang="da-DK" dirty="0">
                <a:latin typeface="+mn-lt"/>
              </a:rPr>
              <a:t>?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FE92-75FA-4518-94E0-D0EE98A8AC94}" type="datetime2">
              <a:rPr lang="da-DK" smtClean="0"/>
              <a:t>4. oktober 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CME – 3rd semester 2017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1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27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What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 is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creativity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?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He describes five ways that we can cultivate our own flow:</a:t>
            </a:r>
          </a:p>
          <a:p>
            <a:pPr fontAlgn="ctr"/>
            <a:endParaRPr lang="en-US" sz="2400" dirty="0"/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Set </a:t>
            </a:r>
            <a:r>
              <a:rPr lang="en-US" sz="2400" b="1" dirty="0"/>
              <a:t>goals</a:t>
            </a:r>
            <a:r>
              <a:rPr lang="en-US" sz="2400" dirty="0"/>
              <a:t> that have clear and immediate feedback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Become immersed and </a:t>
            </a:r>
            <a:r>
              <a:rPr lang="en-US" sz="2400" b="1" dirty="0"/>
              <a:t>focused</a:t>
            </a:r>
            <a:r>
              <a:rPr lang="en-US" sz="2400" dirty="0"/>
              <a:t> on a particular activity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Pay attention to what is happening in </a:t>
            </a:r>
            <a:r>
              <a:rPr lang="en-US" sz="2400" b="1" dirty="0"/>
              <a:t>the moment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Learn to </a:t>
            </a:r>
            <a:r>
              <a:rPr lang="en-US" sz="2400" b="1" dirty="0"/>
              <a:t>enjoy immediate experience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Proportion your skills to the challenge at hand</a:t>
            </a:r>
          </a:p>
          <a:p>
            <a:endParaRPr lang="da-DK" sz="1600" dirty="0">
              <a:hlinkClick r:id="rId3"/>
            </a:endParaRPr>
          </a:p>
          <a:p>
            <a:endParaRPr lang="da-DK" sz="1600" dirty="0">
              <a:hlinkClick r:id="rId3"/>
            </a:endParaRPr>
          </a:p>
          <a:p>
            <a:endParaRPr lang="da-DK" sz="1600" dirty="0">
              <a:hlinkClick r:id="rId3"/>
            </a:endParaRPr>
          </a:p>
          <a:p>
            <a:endParaRPr lang="da-DK" sz="1600" dirty="0">
              <a:hlinkClick r:id="rId3"/>
            </a:endParaRPr>
          </a:p>
          <a:p>
            <a:endParaRPr lang="da-DK" sz="1600" dirty="0">
              <a:hlinkClick r:id="rId3"/>
            </a:endParaRPr>
          </a:p>
          <a:p>
            <a:endParaRPr lang="da-DK" sz="1600" dirty="0">
              <a:hlinkClick r:id="rId3"/>
            </a:endParaRPr>
          </a:p>
          <a:p>
            <a:endParaRPr lang="da-DK" sz="1600" dirty="0">
              <a:hlinkClick r:id="rId3"/>
            </a:endParaRPr>
          </a:p>
          <a:p>
            <a:r>
              <a:rPr lang="en-US" sz="1600" dirty="0">
                <a:hlinkClick r:id="rId3"/>
              </a:rPr>
              <a:t>http://www.globoforce.com/gfblog/2013/happiness-flow-and-how-to-be-a-better-leader/</a:t>
            </a:r>
            <a:r>
              <a:rPr lang="en-US" sz="1600" dirty="0"/>
              <a:t>&gt; </a:t>
            </a:r>
          </a:p>
          <a:p>
            <a:pPr eaLnBrk="1" hangingPunct="1"/>
            <a:endParaRPr lang="en-US" altLang="da-DK" sz="1600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10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1863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What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 is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creativity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?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a-DK" sz="2400" dirty="0"/>
          </a:p>
          <a:p>
            <a:pPr marL="0" indent="0"/>
            <a:r>
              <a:rPr lang="da-DK" sz="2400" dirty="0" err="1"/>
              <a:t>Map</a:t>
            </a:r>
            <a:r>
              <a:rPr lang="da-DK" sz="2400" dirty="0"/>
              <a:t> you </a:t>
            </a:r>
            <a:r>
              <a:rPr lang="da-DK" sz="2400" dirty="0" err="1"/>
              <a:t>own</a:t>
            </a:r>
            <a:r>
              <a:rPr lang="da-DK" sz="2400" dirty="0"/>
              <a:t> </a:t>
            </a:r>
            <a:r>
              <a:rPr lang="da-DK" sz="2400" dirty="0" err="1"/>
              <a:t>state</a:t>
            </a:r>
            <a:endParaRPr lang="da-DK" sz="2400" dirty="0"/>
          </a:p>
          <a:p>
            <a:pPr marL="0" indent="0"/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err="1"/>
              <a:t>Where</a:t>
            </a:r>
            <a:r>
              <a:rPr lang="da-DK" sz="2400" dirty="0"/>
              <a:t> in the model </a:t>
            </a:r>
            <a:r>
              <a:rPr lang="da-DK" sz="2400" dirty="0" err="1"/>
              <a:t>are</a:t>
            </a:r>
            <a:r>
              <a:rPr lang="da-DK" sz="2400" dirty="0"/>
              <a:t> you </a:t>
            </a:r>
            <a:r>
              <a:rPr lang="da-DK" sz="2400" dirty="0" err="1"/>
              <a:t>often</a:t>
            </a:r>
            <a:r>
              <a:rPr lang="da-DK" sz="2400" dirty="0"/>
              <a:t>, </a:t>
            </a:r>
            <a:r>
              <a:rPr lang="da-DK" sz="2400" dirty="0" err="1"/>
              <a:t>rarely</a:t>
            </a:r>
            <a:r>
              <a:rPr lang="da-DK" sz="2400" dirty="0"/>
              <a:t>, never?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Have you </a:t>
            </a:r>
            <a:r>
              <a:rPr lang="da-DK" sz="2400" dirty="0" err="1"/>
              <a:t>experienced</a:t>
            </a:r>
            <a:r>
              <a:rPr lang="da-DK" sz="2400" dirty="0"/>
              <a:t> ”flow”?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err="1"/>
              <a:t>When</a:t>
            </a:r>
            <a:r>
              <a:rPr lang="da-DK" sz="2400" dirty="0"/>
              <a:t> do you </a:t>
            </a:r>
            <a:r>
              <a:rPr lang="da-DK" sz="2400" dirty="0" err="1"/>
              <a:t>experience</a:t>
            </a:r>
            <a:r>
              <a:rPr lang="da-DK" sz="2400" dirty="0"/>
              <a:t> ”flow”?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How </a:t>
            </a:r>
            <a:r>
              <a:rPr lang="da-DK" sz="2400" dirty="0" err="1"/>
              <a:t>can</a:t>
            </a:r>
            <a:r>
              <a:rPr lang="da-DK" sz="2400" dirty="0"/>
              <a:t> you </a:t>
            </a:r>
            <a:r>
              <a:rPr lang="da-DK" sz="2400" dirty="0" err="1"/>
              <a:t>experience</a:t>
            </a:r>
            <a:r>
              <a:rPr lang="da-DK" sz="2400" dirty="0"/>
              <a:t> more ”flow”?</a:t>
            </a:r>
          </a:p>
          <a:p>
            <a:r>
              <a:rPr lang="da-DK" sz="2400" dirty="0"/>
              <a:t> </a:t>
            </a:r>
          </a:p>
          <a:p>
            <a:r>
              <a:rPr lang="da-DK" sz="2400" dirty="0"/>
              <a:t> </a:t>
            </a:r>
            <a:endParaRPr lang="en-US" altLang="da-DK" sz="2400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11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7600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17822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Agenda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330890"/>
            <a:ext cx="8065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da-DK" sz="2400" dirty="0" err="1"/>
              <a:t>Creativity</a:t>
            </a:r>
            <a:r>
              <a:rPr lang="da-DK" sz="2400" dirty="0"/>
              <a:t> – ”Flow”, </a:t>
            </a:r>
            <a:r>
              <a:rPr lang="en-US" sz="2400" dirty="0"/>
              <a:t>Mihaly Csikszentmihalyi</a:t>
            </a:r>
            <a:r>
              <a:rPr lang="da-DK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72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What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 is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creativity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?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306592" y="1700808"/>
            <a:ext cx="662523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endParaRPr lang="en-US" sz="2800" dirty="0">
              <a:latin typeface="+mn-lt"/>
            </a:endParaRPr>
          </a:p>
          <a:p>
            <a:pPr marL="0" indent="0"/>
            <a:endParaRPr lang="en-US" sz="2800" dirty="0">
              <a:latin typeface="+mn-lt"/>
            </a:endParaRPr>
          </a:p>
          <a:p>
            <a:pPr marL="0" indent="0"/>
            <a:r>
              <a:rPr lang="en-US" sz="4000" dirty="0">
                <a:solidFill>
                  <a:srgbClr val="00B050"/>
                </a:solidFill>
                <a:latin typeface="+mn-lt"/>
              </a:rPr>
              <a:t>What characterizes some of the best moments in life? </a:t>
            </a:r>
          </a:p>
          <a:p>
            <a:pPr marL="0" indent="0"/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916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Man Feet Relaxing On Beach Stock Footage Video (100% Royalty-free) 22796293  | Shutterstock">
            <a:extLst>
              <a:ext uri="{FF2B5EF4-FFF2-40B4-BE49-F238E27FC236}">
                <a16:creationId xmlns:a16="http://schemas.microsoft.com/office/drawing/2014/main" id="{6144C6D3-B995-4607-86D1-7B16D3275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4" r="3644"/>
          <a:stretch/>
        </p:blipFill>
        <p:spPr bwMode="auto">
          <a:xfrm>
            <a:off x="4391067" y="3559426"/>
            <a:ext cx="4757193" cy="328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aucasian Woman Wearing an Apron Stock Footage Video (100% Royalty-free)  27600799 | Shutterstock">
            <a:extLst>
              <a:ext uri="{FF2B5EF4-FFF2-40B4-BE49-F238E27FC236}">
                <a16:creationId xmlns:a16="http://schemas.microsoft.com/office/drawing/2014/main" id="{FB372799-AE3A-4D10-8735-8B8A1883A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21525"/>
          <a:stretch/>
        </p:blipFill>
        <p:spPr bwMode="auto">
          <a:xfrm>
            <a:off x="2433" y="3131840"/>
            <a:ext cx="4752528" cy="37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alley News - Hanover 10-year-old a budding rock star">
            <a:extLst>
              <a:ext uri="{FF2B5EF4-FFF2-40B4-BE49-F238E27FC236}">
                <a16:creationId xmlns:a16="http://schemas.microsoft.com/office/drawing/2014/main" id="{8644C894-ADE3-4F81-8E68-F335B5F61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6"/>
          <a:stretch/>
        </p:blipFill>
        <p:spPr bwMode="auto">
          <a:xfrm>
            <a:off x="4385793" y="-4463"/>
            <a:ext cx="4752529" cy="35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Art of Problem-Solving. “If there exists a difficult you can't… | by  Agbo Dozie | Medium">
            <a:extLst>
              <a:ext uri="{FF2B5EF4-FFF2-40B4-BE49-F238E27FC236}">
                <a16:creationId xmlns:a16="http://schemas.microsoft.com/office/drawing/2014/main" id="{A98BFB11-96AF-417B-943D-01D1A1345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3" r="23555" b="10886"/>
          <a:stretch/>
        </p:blipFill>
        <p:spPr bwMode="auto">
          <a:xfrm>
            <a:off x="2433" y="-64097"/>
            <a:ext cx="4386402" cy="330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7AD346D5-BE5D-DB83-B29F-51C17F14BA88}"/>
                  </a:ext>
                </a:extLst>
              </p14:cNvPr>
              <p14:cNvContentPartPr/>
              <p14:nvPr/>
            </p14:nvContentPartPr>
            <p14:xfrm>
              <a:off x="5650776" y="4059720"/>
              <a:ext cx="2554200" cy="196452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7AD346D5-BE5D-DB83-B29F-51C17F14BA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15136" y="4023720"/>
                <a:ext cx="2625840" cy="20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D19146EA-CDC6-AA8B-0022-94888315A5C7}"/>
                  </a:ext>
                </a:extLst>
              </p14:cNvPr>
              <p14:cNvContentPartPr/>
              <p14:nvPr/>
            </p14:nvContentPartPr>
            <p14:xfrm>
              <a:off x="5897376" y="4020840"/>
              <a:ext cx="1919160" cy="187668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D19146EA-CDC6-AA8B-0022-94888315A5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1736" y="3985200"/>
                <a:ext cx="1990800" cy="19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14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What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 is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creativity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?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endParaRPr lang="en-US" sz="2800" dirty="0">
              <a:latin typeface="+mn-lt"/>
            </a:endParaRPr>
          </a:p>
          <a:p>
            <a:pPr marL="0" indent="0"/>
            <a:endParaRPr lang="en-US" sz="2800" dirty="0">
              <a:latin typeface="+mn-lt"/>
            </a:endParaRPr>
          </a:p>
          <a:p>
            <a:pPr marL="0" indent="0"/>
            <a:r>
              <a:rPr lang="en-US" sz="2800" dirty="0">
                <a:latin typeface="+mn-lt"/>
              </a:rPr>
              <a:t>"The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best moments in our lives</a:t>
            </a:r>
            <a:r>
              <a:rPr lang="en-US" sz="2800" dirty="0">
                <a:latin typeface="+mn-lt"/>
              </a:rPr>
              <a:t> are not the passive, receptive, relaxing times… </a:t>
            </a:r>
          </a:p>
          <a:p>
            <a:pPr marL="0" indent="0"/>
            <a:endParaRPr lang="en-US" sz="2800" dirty="0">
              <a:latin typeface="+mn-lt"/>
            </a:endParaRPr>
          </a:p>
          <a:p>
            <a:pPr marL="0" indent="0"/>
            <a:r>
              <a:rPr lang="en-US" sz="2800" dirty="0">
                <a:latin typeface="+mn-lt"/>
              </a:rPr>
              <a:t>The best moments usually occur if a person’s body or mind is stretched to its limits in a voluntary effort to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accomplish something difficult and worthwhile.</a:t>
            </a:r>
            <a:r>
              <a:rPr lang="en-US" sz="2800" dirty="0">
                <a:latin typeface="+mn-lt"/>
              </a:rPr>
              <a:t>" </a:t>
            </a:r>
          </a:p>
          <a:p>
            <a:pPr marL="0" indent="0"/>
            <a:endParaRPr lang="en-US" sz="2800" dirty="0">
              <a:latin typeface="+mn-lt"/>
            </a:endParaRPr>
          </a:p>
          <a:p>
            <a:pPr marL="0" indent="0"/>
            <a:r>
              <a:rPr lang="en-US" sz="2000" dirty="0">
                <a:latin typeface="+mn-lt"/>
              </a:rPr>
              <a:t>Source: </a:t>
            </a:r>
            <a:r>
              <a:rPr lang="en-US" sz="2000" dirty="0" err="1">
                <a:latin typeface="+mn-lt"/>
              </a:rPr>
              <a:t>Mihaly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Csikszentmihalyi</a:t>
            </a:r>
            <a:r>
              <a:rPr lang="en-US" sz="2000" dirty="0">
                <a:latin typeface="+mn-lt"/>
              </a:rPr>
              <a:t> (1990, p. 3)</a:t>
            </a:r>
          </a:p>
          <a:p>
            <a:pPr marL="0" indent="0"/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966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What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 is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creativity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?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endParaRPr lang="en-US" sz="2400" dirty="0">
              <a:latin typeface="+mn-lt"/>
            </a:endParaRPr>
          </a:p>
          <a:p>
            <a:pPr marL="0" indent="0"/>
            <a:r>
              <a:rPr lang="en-US" sz="2800" dirty="0" err="1">
                <a:latin typeface="+mn-lt"/>
              </a:rPr>
              <a:t>Mihaly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Csikszentmihalyi</a:t>
            </a:r>
            <a:r>
              <a:rPr lang="en-US" sz="2800" dirty="0">
                <a:latin typeface="+mn-lt"/>
              </a:rPr>
              <a:t> discovered that people find genuine satisfaction during a state of consciousness called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Flow</a:t>
            </a:r>
            <a:r>
              <a:rPr lang="en-US" sz="2800" dirty="0">
                <a:latin typeface="+mn-lt"/>
              </a:rPr>
              <a:t>. </a:t>
            </a:r>
          </a:p>
          <a:p>
            <a:pPr marL="0" indent="0"/>
            <a:endParaRPr lang="en-US" sz="2800" dirty="0">
              <a:latin typeface="+mn-lt"/>
            </a:endParaRPr>
          </a:p>
          <a:p>
            <a:pPr marL="0" indent="0"/>
            <a:r>
              <a:rPr lang="en-US" sz="2800" dirty="0">
                <a:latin typeface="+mn-lt"/>
              </a:rPr>
              <a:t>In this state they are completely absorbed in an activity, especially an activity which involves their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creative abilities</a:t>
            </a:r>
            <a:r>
              <a:rPr lang="en-US" sz="2800" dirty="0">
                <a:latin typeface="+mn-lt"/>
              </a:rPr>
              <a:t>. During this "optimal experience" they feel "strong, alert, in effortless control, unselfconscious, and at the peak of their abilities.“ </a:t>
            </a:r>
          </a:p>
          <a:p>
            <a:pPr marL="0" indent="0"/>
            <a:r>
              <a:rPr lang="en-US" sz="1600" dirty="0">
                <a:latin typeface="+mn-lt"/>
              </a:rPr>
              <a:t>Source: TED talk (start 13.48) </a:t>
            </a:r>
            <a:r>
              <a:rPr lang="da-DK" sz="1600" dirty="0">
                <a:hlinkClick r:id="rId3"/>
              </a:rPr>
              <a:t>https://www.ted.com/talks/mihaly_csikszentmihalyi_on_flow?language=da&amp;utm_source=tedcomshare&amp;utm_medium=email&amp;utm_campaign=tedspread</a:t>
            </a:r>
            <a:endParaRPr lang="en-US" altLang="da-DK" sz="1600" dirty="0">
              <a:latin typeface="+mn-lt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9566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What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 is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creativity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?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7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320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8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What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 is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creativity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?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8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52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What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 is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creativity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?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en-US" sz="2400" dirty="0"/>
              <a:t>According to Mihaly Csikszentmihalyi, people have flow when:</a:t>
            </a:r>
          </a:p>
          <a:p>
            <a:endParaRPr lang="en-US" sz="2400" dirty="0"/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They have clear, articulated </a:t>
            </a:r>
            <a:r>
              <a:rPr lang="en-US" sz="2400" b="1" dirty="0"/>
              <a:t>goals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They get immediate </a:t>
            </a:r>
            <a:r>
              <a:rPr lang="en-US" sz="2400" b="1" dirty="0"/>
              <a:t>feedback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They take on an achievable but </a:t>
            </a:r>
            <a:r>
              <a:rPr lang="en-US" sz="2400" b="1" dirty="0"/>
              <a:t>challenging</a:t>
            </a:r>
            <a:r>
              <a:rPr lang="en-US" sz="2400" dirty="0"/>
              <a:t> task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They merge their awareness and their actions (intuitive)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They become </a:t>
            </a:r>
            <a:r>
              <a:rPr lang="en-US" sz="2400" b="1" dirty="0"/>
              <a:t>immersed</a:t>
            </a:r>
            <a:r>
              <a:rPr lang="en-US" sz="2400" dirty="0"/>
              <a:t> and undistracted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They have high levels of control and </a:t>
            </a:r>
            <a:r>
              <a:rPr lang="en-US" sz="2400" b="1" dirty="0"/>
              <a:t>don’t worry </a:t>
            </a:r>
            <a:r>
              <a:rPr lang="en-US" sz="2400" dirty="0"/>
              <a:t>about failure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They step </a:t>
            </a:r>
            <a:r>
              <a:rPr lang="en-US" sz="2400" b="1" dirty="0"/>
              <a:t>outside</a:t>
            </a:r>
            <a:r>
              <a:rPr lang="en-US" sz="2400" dirty="0"/>
              <a:t> their own sense of self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They encounter a feeling of </a:t>
            </a:r>
            <a:r>
              <a:rPr lang="en-US" sz="2400" b="1" dirty="0"/>
              <a:t>timelessness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sz="2400" dirty="0"/>
              <a:t>The activity becomes </a:t>
            </a:r>
            <a:r>
              <a:rPr lang="en-US" sz="2400" b="1" dirty="0"/>
              <a:t>an end</a:t>
            </a:r>
            <a:r>
              <a:rPr lang="en-US" sz="2400" dirty="0"/>
              <a:t> unto itself.</a:t>
            </a:r>
          </a:p>
          <a:p>
            <a:r>
              <a:rPr lang="da-DK" sz="1600" dirty="0"/>
              <a:t> </a:t>
            </a:r>
            <a:endParaRPr lang="da-DK" sz="1600" dirty="0">
              <a:hlinkClick r:id="rId3"/>
            </a:endParaRPr>
          </a:p>
          <a:p>
            <a:endParaRPr lang="da-DK" sz="1600" dirty="0">
              <a:hlinkClick r:id="rId3"/>
            </a:endParaRPr>
          </a:p>
          <a:p>
            <a:r>
              <a:rPr lang="en-US" sz="1600" dirty="0">
                <a:hlinkClick r:id="rId3"/>
              </a:rPr>
              <a:t>http://www.globoforce.com/gfblog/2013/happiness-flow-and-how-to-be-a-better-leader/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8458137"/>
      </p:ext>
    </p:extLst>
  </p:cSld>
  <p:clrMapOvr>
    <a:masterClrMapping/>
  </p:clrMapOvr>
</p:sld>
</file>

<file path=ppt/theme/theme1.xml><?xml version="1.0" encoding="utf-8"?>
<a:theme xmlns:a="http://schemas.openxmlformats.org/drawingml/2006/main" name="VIA University College PowerPoint template">
  <a:themeElements>
    <a:clrScheme name="VIA University College">
      <a:dk1>
        <a:srgbClr val="414141"/>
      </a:dk1>
      <a:lt1>
        <a:sysClr val="window" lastClr="FFFFFF"/>
      </a:lt1>
      <a:dk2>
        <a:srgbClr val="8CC35A"/>
      </a:dk2>
      <a:lt2>
        <a:srgbClr val="AFAFAF"/>
      </a:lt2>
      <a:accent1>
        <a:srgbClr val="FFBE50"/>
      </a:accent1>
      <a:accent2>
        <a:srgbClr val="FF9164"/>
      </a:accent2>
      <a:accent3>
        <a:srgbClr val="FF7369"/>
      </a:accent3>
      <a:accent4>
        <a:srgbClr val="A0A0DC"/>
      </a:accent4>
      <a:accent5>
        <a:srgbClr val="78B4DC"/>
      </a:accent5>
      <a:accent6>
        <a:srgbClr val="32C8AA"/>
      </a:accent6>
      <a:hlink>
        <a:srgbClr val="0000FF"/>
      </a:hlink>
      <a:folHlink>
        <a:srgbClr val="800080"/>
      </a:folHlink>
    </a:clrScheme>
    <a:fontScheme name="VIA University College">
      <a:majorFont>
        <a:latin typeface="VIA Type Office"/>
        <a:ea typeface=""/>
        <a:cs typeface=""/>
      </a:majorFont>
      <a:minorFont>
        <a:latin typeface="VIA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83000"/>
          </a:lnSpc>
          <a:spcBef>
            <a:spcPct val="20000"/>
          </a:spcBef>
          <a:buFont typeface="VIA Type Office" panose="02000503000000020004" pitchFamily="2" charset="0"/>
          <a:buNone/>
          <a:defRPr sz="1600" kern="1200" spc="-100" baseline="0" dirty="0" smtClean="0">
            <a:solidFill>
              <a:schemeClr val="tx1"/>
            </a:solidFill>
            <a:latin typeface="Via Light Office" panose="02000503000000020004" pitchFamily="2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26487BB-FE3D-494A-A9C6-8C15B9D85F6B}" vid="{C65DB066-AEC4-4B55-8D0A-EA00B4BE1B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736</Words>
  <Application>Microsoft Office PowerPoint</Application>
  <PresentationFormat>Skærmshow (4:3)</PresentationFormat>
  <Paragraphs>132</Paragraphs>
  <Slides>11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VIA Type Office</vt:lpstr>
      <vt:lpstr>VIA Type Office Light</vt:lpstr>
      <vt:lpstr>Arial</vt:lpstr>
      <vt:lpstr>Calibri</vt:lpstr>
      <vt:lpstr>VIA University College PowerPoint template</vt:lpstr>
      <vt:lpstr>Creative and Effective Marketing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2014-08-24T07:56:25Z</dcterms:created>
  <dcterms:modified xsi:type="dcterms:W3CDTF">2024-10-03T22:28:56Z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