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7"/>
  </p:notesMasterIdLst>
  <p:sldIdLst>
    <p:sldId id="321" r:id="rId2"/>
    <p:sldId id="822" r:id="rId3"/>
    <p:sldId id="709" r:id="rId4"/>
    <p:sldId id="716" r:id="rId5"/>
    <p:sldId id="784" r:id="rId6"/>
    <p:sldId id="774" r:id="rId7"/>
    <p:sldId id="796" r:id="rId8"/>
    <p:sldId id="824" r:id="rId9"/>
    <p:sldId id="817" r:id="rId10"/>
    <p:sldId id="819" r:id="rId11"/>
    <p:sldId id="820" r:id="rId12"/>
    <p:sldId id="816" r:id="rId13"/>
    <p:sldId id="823" r:id="rId14"/>
    <p:sldId id="815" r:id="rId15"/>
    <p:sldId id="810" r:id="rId16"/>
    <p:sldId id="812" r:id="rId17"/>
    <p:sldId id="813" r:id="rId18"/>
    <p:sldId id="714" r:id="rId19"/>
    <p:sldId id="706" r:id="rId20"/>
    <p:sldId id="715" r:id="rId21"/>
    <p:sldId id="701" r:id="rId22"/>
    <p:sldId id="802" r:id="rId23"/>
    <p:sldId id="801" r:id="rId24"/>
    <p:sldId id="825" r:id="rId25"/>
    <p:sldId id="826" r:id="rId26"/>
  </p:sldIdLst>
  <p:sldSz cx="9144000" cy="6858000" type="screen4x3"/>
  <p:notesSz cx="6858000" cy="9144000"/>
  <p:embeddedFontLst>
    <p:embeddedFont>
      <p:font typeface="VIA Type Office" panose="02000503000000020004" pitchFamily="2" charset="0"/>
      <p:regular r:id="rId28"/>
      <p:bold r:id="rId29"/>
      <p:italic r:id="rId30"/>
    </p:embeddedFont>
    <p:embeddedFont>
      <p:font typeface="VIA Type Office Light" panose="02000503000000020004" pitchFamily="2" charset="0"/>
      <p:regular r:id="rId3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orient="horz" pos="368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680">
          <p15:clr>
            <a:srgbClr val="A4A3A4"/>
          </p15:clr>
        </p15:guide>
        <p15:guide id="6" pos="2948">
          <p15:clr>
            <a:srgbClr val="A4A3A4"/>
          </p15:clr>
        </p15:guide>
        <p15:guide id="7" pos="363">
          <p15:clr>
            <a:srgbClr val="A4A3A4"/>
          </p15:clr>
        </p15:guide>
        <p15:guide id="8" pos="1519">
          <p15:clr>
            <a:srgbClr val="A4A3A4"/>
          </p15:clr>
        </p15:guide>
        <p15:guide id="9" pos="1633" userDrawn="1">
          <p15:clr>
            <a:srgbClr val="A4A3A4"/>
          </p15:clr>
        </p15:guide>
        <p15:guide id="10" pos="2812">
          <p15:clr>
            <a:srgbClr val="A4A3A4"/>
          </p15:clr>
        </p15:guide>
        <p15:guide id="11" pos="4105">
          <p15:clr>
            <a:srgbClr val="A4A3A4"/>
          </p15:clr>
        </p15:guide>
        <p15:guide id="12" pos="4241">
          <p15:clr>
            <a:srgbClr val="A4A3A4"/>
          </p15:clr>
        </p15:guide>
        <p15:guide id="13" pos="53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0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81C68-10E7-459D-857A-50F29D4A0C66}" v="418" dt="2024-10-03T21:55:56.768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4" autoAdjust="0"/>
    <p:restoredTop sz="85790" autoAdjust="0"/>
  </p:normalViewPr>
  <p:slideViewPr>
    <p:cSldViewPr snapToObjects="1" showGuides="1">
      <p:cViewPr varScale="1">
        <p:scale>
          <a:sx n="68" d="100"/>
          <a:sy n="68" d="100"/>
        </p:scale>
        <p:origin x="1072" y="60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2948"/>
        <p:guide pos="363"/>
        <p:guide pos="1519"/>
        <p:guide pos="1633"/>
        <p:guide pos="2812"/>
        <p:guide pos="4105"/>
        <p:guide pos="4241"/>
        <p:guide pos="5397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03-10-2024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12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Ideation - fluency, originality, flexibility, elaboration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696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11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408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06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009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306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38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16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62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72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031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21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448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962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Hvorfor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får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vi de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ideer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vi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gør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? 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Baggrundstilstand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 er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baggrundstilstanden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at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lægge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mærke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til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grøn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og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sortere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andre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farver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fra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fordi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ikke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er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vigtige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Selection bias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Confirmation bias</a:t>
            </a:r>
          </a:p>
        </p:txBody>
      </p:sp>
    </p:spTree>
    <p:extLst>
      <p:ext uri="{BB962C8B-B14F-4D97-AF65-F5344CB8AC3E}">
        <p14:creationId xmlns:p14="http://schemas.microsoft.com/office/powerpoint/2010/main" val="78261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Hvorfor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får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vi de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ideer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vi </a:t>
            </a:r>
            <a:r>
              <a:rPr lang="en-US" altLang="da-DK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gør</a:t>
            </a:r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? 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Recency bias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https://youtu.be/43Mw-f6vIbo?si=zLS05JmKZA4Zy7oR</a:t>
            </a:r>
          </a:p>
        </p:txBody>
      </p:sp>
    </p:spTree>
    <p:extLst>
      <p:ext uri="{BB962C8B-B14F-4D97-AF65-F5344CB8AC3E}">
        <p14:creationId xmlns:p14="http://schemas.microsoft.com/office/powerpoint/2010/main" val="358923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73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https://youtu.be/gyM6rx69iqg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25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61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55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Same as incomplete figures. 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76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3.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18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74E-2667-47FF-9F97-EF6A8B62F790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268-7AE6-49FC-8362-9B0442C5770B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03DA9-2C51-4B50-91FE-8A4763F38D9E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8E7F8-BC09-49EA-B4A1-B7417BB318C6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1063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28688" y="1581394"/>
            <a:ext cx="3888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E33C-7934-4869-95D9-524865D22D83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89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CEE-D437-4DC1-BF99-E4A6E95BC2AD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196752" y="-11761"/>
            <a:ext cx="211737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63679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0EBC-E042-4B19-B963-0CF9DCA263A9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576263" y="1916113"/>
            <a:ext cx="7991474" cy="392588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80000"/>
              </a:lnSpc>
              <a:defRPr sz="2500" spc="-90" baseline="0"/>
            </a:lvl2pPr>
            <a:lvl3pPr marL="1364400">
              <a:lnSpc>
                <a:spcPct val="80000"/>
              </a:lnSpc>
              <a:defRPr sz="2500" spc="-90"/>
            </a:lvl3pPr>
            <a:lvl4pPr marL="1821600">
              <a:lnSpc>
                <a:spcPct val="80000"/>
              </a:lnSpc>
              <a:defRPr sz="2500" spc="-90"/>
            </a:lvl4pPr>
            <a:lvl5pPr marL="1821600">
              <a:lnSpc>
                <a:spcPct val="80000"/>
              </a:lnSpc>
              <a:defRPr sz="2500" spc="-9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136" y="584199"/>
            <a:ext cx="3893914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H6 Light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CF-9E4A-4F96-8758-CD95AEBC3A2B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914575"/>
            <a:ext cx="3887788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528887"/>
            <a:ext cx="3887788" cy="3313114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1914575"/>
            <a:ext cx="3888495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2528887"/>
            <a:ext cx="3888494" cy="331311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1DA4-F53E-42A1-9359-C105730B3F0D}" type="datetimeFigureOut">
              <a:rPr lang="da-DK" smtClean="0"/>
              <a:t>03-10-2024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362-1097-43DC-BBF2-95CC44949235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5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5920436"/>
            <a:ext cx="1836204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48D9F-BF80-4AF7-BBF1-F04729C6D7E1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32241" y="5925421"/>
            <a:ext cx="1836204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76000" y="5922000"/>
            <a:ext cx="1836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12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06F1-A6AF-413B-AB71-74C0F11C5094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584199"/>
            <a:ext cx="3887786" cy="5257801"/>
          </a:xfrm>
        </p:spPr>
        <p:txBody>
          <a:bodyPr tIns="36000"/>
          <a:lstStyle>
            <a:lvl1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da-DK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9252520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52513" y="1507530"/>
            <a:ext cx="4572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1419" y="584198"/>
            <a:ext cx="3937026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9252520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196752" y="584200"/>
            <a:ext cx="21173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330450" y="2528888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0A49-9E4D-4041-B8FA-3CA46EBBF1A1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91" y="584200"/>
            <a:ext cx="6001897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41E-2527-4759-A086-BA2462B7CB2E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951038" y="584200"/>
            <a:ext cx="18716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019379" y="577749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20588" y="4448064"/>
            <a:ext cx="14589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426464" y="5975494"/>
            <a:ext cx="301700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C75B-4F11-4478-B54B-732E83F76A76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en-GB" noProof="1"/>
              <a:t>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DFD-D157-4D97-A67A-05542057380F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C74-F0C6-4ED3-9B16-1AD7E10464DD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8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C3-4D1D-4BD3-B193-05BE4DE7C61A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BF0-2E14-4569-94E6-9FE32D0DBF13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955-86B9-45DC-88DE-D09CC2FD5049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5920436"/>
            <a:ext cx="1836204" cy="37440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77A60AE2-C045-43FC-8FA0-F88D1E0E8D25}" type="datetime2">
              <a:rPr lang="da-DK" smtClean="0"/>
              <a:pPr/>
              <a:t>3. oktober 2024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1" y="5925421"/>
            <a:ext cx="1836204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914396"/>
            <a:ext cx="7992888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5920436"/>
            <a:ext cx="1836737" cy="374001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2" r:id="rId3"/>
    <p:sldLayoutId id="2147483661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3" r:id="rId13"/>
    <p:sldLayoutId id="2147483664" r:id="rId14"/>
    <p:sldLayoutId id="2147483666" r:id="rId15"/>
    <p:sldLayoutId id="2147483650" r:id="rId16"/>
    <p:sldLayoutId id="2147483674" r:id="rId17"/>
    <p:sldLayoutId id="2147483679" r:id="rId18"/>
    <p:sldLayoutId id="2147483682" r:id="rId19"/>
    <p:sldLayoutId id="2147483676" r:id="rId20"/>
    <p:sldLayoutId id="2147483677" r:id="rId21"/>
    <p:sldLayoutId id="2147483678" r:id="rId22"/>
    <p:sldLayoutId id="2147483655" r:id="rId23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6p9YRF0l-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youtu.be/NugRZGDbPFU" TargetMode="External"/><Relationship Id="rId5" Type="http://schemas.openxmlformats.org/officeDocument/2006/relationships/hyperlink" Target="https://youtu.be/0af00UcTO-c" TargetMode="External"/><Relationship Id="rId4" Type="http://schemas.openxmlformats.org/officeDocument/2006/relationships/hyperlink" Target="https://youtu.be/zWfj_Lfgrf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gCdsERkqr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ted.com/talks/mihaly_csikszentmihalyi_on_flow?language=d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gl3v8rjj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youtu.be/fxbCHn6gE3U" TargetMode="External"/><Relationship Id="rId5" Type="http://schemas.openxmlformats.org/officeDocument/2006/relationships/hyperlink" Target="https://www.youtube.com/watch?v=MRD-4Tz60KE" TargetMode="External"/><Relationship Id="rId4" Type="http://schemas.openxmlformats.org/officeDocument/2006/relationships/hyperlink" Target="https://youtu.be/7hWRva_sPe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44GBM99JO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ideatovalue.com/crea/melissaalles/2016/04/10-surprising-ways-develop-imagination/" TargetMode="External"/><Relationship Id="rId5" Type="http://schemas.openxmlformats.org/officeDocument/2006/relationships/hyperlink" Target="http://www.improvides.com/top-3-dimensions-of-innovation/" TargetMode="External"/><Relationship Id="rId4" Type="http://schemas.openxmlformats.org/officeDocument/2006/relationships/hyperlink" Target="https://www.ideatovalue.com/become-even-creative-elearning-video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youtu.be/gyM6rx69iq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7200" y="584200"/>
            <a:ext cx="8273272" cy="1188616"/>
          </a:xfrm>
        </p:spPr>
        <p:txBody>
          <a:bodyPr/>
          <a:lstStyle/>
          <a:p>
            <a:r>
              <a:rPr lang="da-DK" altLang="da-DK" dirty="0">
                <a:latin typeface="+mn-lt"/>
                <a:ea typeface="ＭＳ Ｐゴシック" panose="020B0600070205080204" pitchFamily="34" charset="-128"/>
              </a:rPr>
              <a:t>Creative and </a:t>
            </a:r>
            <a:r>
              <a:rPr lang="da-DK" altLang="da-DK" dirty="0" err="1">
                <a:latin typeface="+mn-lt"/>
                <a:ea typeface="ＭＳ Ｐゴシック" panose="020B0600070205080204" pitchFamily="34" charset="-128"/>
              </a:rPr>
              <a:t>Effective</a:t>
            </a:r>
            <a:r>
              <a:rPr lang="da-DK" altLang="da-DK" dirty="0">
                <a:latin typeface="+mn-lt"/>
                <a:ea typeface="ＭＳ Ｐゴシック" panose="020B0600070205080204" pitchFamily="34" charset="-128"/>
              </a:rPr>
              <a:t> Marketing</a:t>
            </a:r>
            <a:endParaRPr lang="da-DK" dirty="0"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75999" y="1835440"/>
            <a:ext cx="7992445" cy="3825808"/>
          </a:xfrm>
        </p:spPr>
        <p:txBody>
          <a:bodyPr>
            <a:normAutofit/>
          </a:bodyPr>
          <a:lstStyle/>
          <a:p>
            <a:endParaRPr lang="da-DK" altLang="da-DK" sz="2800" dirty="0">
              <a:latin typeface="+mn-lt"/>
              <a:ea typeface="ＭＳ Ｐゴシック" panose="020B0600070205080204" pitchFamily="34" charset="-128"/>
            </a:endParaRPr>
          </a:p>
          <a:p>
            <a:r>
              <a:rPr lang="da-DK" altLang="da-DK" sz="2800" dirty="0">
                <a:latin typeface="+mn-lt"/>
                <a:ea typeface="ＭＳ Ｐゴシック" panose="020B0600070205080204" pitchFamily="34" charset="-128"/>
              </a:rPr>
              <a:t>How to </a:t>
            </a:r>
            <a:r>
              <a:rPr lang="da-DK" altLang="da-DK" sz="2800" dirty="0" err="1">
                <a:latin typeface="+mn-lt"/>
                <a:ea typeface="ＭＳ Ｐゴシック" panose="020B0600070205080204" pitchFamily="34" charset="-128"/>
              </a:rPr>
              <a:t>develop</a:t>
            </a:r>
            <a:r>
              <a:rPr lang="da-DK" altLang="da-DK" sz="28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da-DK" altLang="da-DK" sz="2800" dirty="0" err="1">
                <a:latin typeface="+mn-lt"/>
                <a:ea typeface="ＭＳ Ｐゴシック" panose="020B0600070205080204" pitchFamily="34" charset="-128"/>
              </a:rPr>
              <a:t>creativity</a:t>
            </a:r>
            <a:r>
              <a:rPr lang="da-DK" altLang="da-DK" sz="2800" dirty="0">
                <a:latin typeface="+mn-lt"/>
                <a:ea typeface="ＭＳ Ｐゴシック" panose="020B0600070205080204" pitchFamily="34" charset="-128"/>
              </a:rPr>
              <a:t>?</a:t>
            </a:r>
          </a:p>
          <a:p>
            <a:endParaRPr lang="da-DK" altLang="da-DK" sz="28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3. oktober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7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792137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 err="1"/>
              <a:t>Ideation</a:t>
            </a:r>
            <a:r>
              <a:rPr lang="da-DK" altLang="da-DK" sz="2800" i="1" dirty="0"/>
              <a:t> - Imagination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What</a:t>
            </a:r>
            <a:r>
              <a:rPr lang="da-DK" altLang="da-DK" sz="2800" i="1" dirty="0"/>
              <a:t> is happening in </a:t>
            </a:r>
            <a:r>
              <a:rPr lang="da-DK" altLang="da-DK" sz="2800" i="1" dirty="0" err="1"/>
              <a:t>this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picture</a:t>
            </a:r>
            <a:r>
              <a:rPr lang="da-DK" altLang="da-DK" sz="2800" i="1" dirty="0"/>
              <a:t>?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Write a small story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</p:txBody>
      </p:sp>
    </p:spTree>
    <p:extLst>
      <p:ext uri="{BB962C8B-B14F-4D97-AF65-F5344CB8AC3E}">
        <p14:creationId xmlns:p14="http://schemas.microsoft.com/office/powerpoint/2010/main" val="187218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01.nyt.com/images/2013/04/24/learning/VTS04-29-13LN/VTS04-29-13LN-superJumbo.jpg">
            <a:extLst>
              <a:ext uri="{FF2B5EF4-FFF2-40B4-BE49-F238E27FC236}">
                <a16:creationId xmlns:a16="http://schemas.microsoft.com/office/drawing/2014/main" id="{F1C24028-352A-40FC-A705-49B39286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" y="76470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9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698527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 err="1"/>
              <a:t>Ideation</a:t>
            </a:r>
            <a:r>
              <a:rPr lang="da-DK" altLang="da-DK" sz="2800" i="1" dirty="0"/>
              <a:t> – association…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Word association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One person </a:t>
            </a:r>
            <a:r>
              <a:rPr lang="da-DK" altLang="da-DK" sz="2800" i="1" dirty="0" err="1"/>
              <a:t>says</a:t>
            </a:r>
            <a:r>
              <a:rPr lang="da-DK" altLang="da-DK" sz="2800" i="1" dirty="0"/>
              <a:t> a </a:t>
            </a:r>
            <a:r>
              <a:rPr lang="da-DK" altLang="da-DK" sz="2800" i="1" dirty="0" err="1"/>
              <a:t>word</a:t>
            </a:r>
            <a:r>
              <a:rPr lang="da-DK" altLang="da-DK" sz="2800" i="1" dirty="0"/>
              <a:t>.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The </a:t>
            </a:r>
            <a:r>
              <a:rPr lang="da-DK" altLang="da-DK" sz="2800" i="1" dirty="0" err="1"/>
              <a:t>next</a:t>
            </a:r>
            <a:r>
              <a:rPr lang="da-DK" altLang="da-DK" sz="2800" i="1" dirty="0"/>
              <a:t> person </a:t>
            </a:r>
            <a:r>
              <a:rPr lang="da-DK" altLang="da-DK" sz="2800" i="1" dirty="0" err="1"/>
              <a:t>quickly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says</a:t>
            </a:r>
            <a:r>
              <a:rPr lang="da-DK" altLang="da-DK" sz="2800" i="1" dirty="0"/>
              <a:t> the </a:t>
            </a:r>
            <a:r>
              <a:rPr lang="da-DK" altLang="da-DK" sz="2800" i="1" dirty="0" err="1"/>
              <a:t>first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thing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that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comes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into</a:t>
            </a:r>
            <a:r>
              <a:rPr lang="da-DK" altLang="da-DK" sz="2800" i="1" dirty="0"/>
              <a:t> mind and so on…</a:t>
            </a:r>
          </a:p>
          <a:p>
            <a:pPr marL="0" indent="0" eaLnBrk="1" hangingPunct="1"/>
            <a:endParaRPr lang="da-DK" altLang="da-DK" sz="2800" i="1" dirty="0"/>
          </a:p>
        </p:txBody>
      </p:sp>
    </p:spTree>
    <p:extLst>
      <p:ext uri="{BB962C8B-B14F-4D97-AF65-F5344CB8AC3E}">
        <p14:creationId xmlns:p14="http://schemas.microsoft.com/office/powerpoint/2010/main" val="13615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792137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 err="1"/>
              <a:t>Ideation</a:t>
            </a:r>
            <a:r>
              <a:rPr lang="da-DK" altLang="da-DK" sz="2800" i="1" dirty="0"/>
              <a:t> – association, </a:t>
            </a:r>
            <a:r>
              <a:rPr lang="da-DK" altLang="da-DK" sz="2800" i="1" dirty="0" err="1"/>
              <a:t>combining</a:t>
            </a:r>
            <a:r>
              <a:rPr lang="da-DK" altLang="da-DK" sz="2800" i="1" dirty="0"/>
              <a:t>, trust the </a:t>
            </a:r>
            <a:r>
              <a:rPr lang="da-DK" altLang="da-DK" sz="2800" i="1" dirty="0" err="1"/>
              <a:t>process</a:t>
            </a:r>
            <a:r>
              <a:rPr lang="da-DK" altLang="da-DK" sz="2800" i="1" dirty="0"/>
              <a:t>…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400" i="1" dirty="0" err="1"/>
              <a:t>Think</a:t>
            </a:r>
            <a:r>
              <a:rPr lang="da-DK" altLang="da-DK" sz="2400" i="1" dirty="0"/>
              <a:t> of the </a:t>
            </a:r>
            <a:r>
              <a:rPr lang="da-DK" altLang="da-DK" sz="2400" i="1" dirty="0" err="1"/>
              <a:t>word</a:t>
            </a:r>
            <a:r>
              <a:rPr lang="da-DK" altLang="da-DK" sz="2400" i="1" dirty="0"/>
              <a:t> – ”</a:t>
            </a:r>
            <a:r>
              <a:rPr lang="da-DK" altLang="da-DK" sz="2400" i="1" dirty="0" err="1"/>
              <a:t>bubble</a:t>
            </a:r>
            <a:r>
              <a:rPr lang="da-DK" altLang="da-DK" sz="2400" i="1" dirty="0"/>
              <a:t> (boble)” – 1 min.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400" i="1" dirty="0"/>
              <a:t>Write </a:t>
            </a:r>
            <a:r>
              <a:rPr lang="da-DK" altLang="da-DK" sz="2400" i="1" dirty="0" err="1"/>
              <a:t>down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words</a:t>
            </a:r>
            <a:r>
              <a:rPr lang="da-DK" altLang="da-DK" sz="2400" i="1" dirty="0"/>
              <a:t> you </a:t>
            </a:r>
            <a:r>
              <a:rPr lang="da-DK" altLang="da-DK" sz="2400" i="1" dirty="0" err="1"/>
              <a:t>associate</a:t>
            </a:r>
            <a:r>
              <a:rPr lang="da-DK" altLang="da-DK" sz="2400" i="1" dirty="0"/>
              <a:t> with ”</a:t>
            </a:r>
            <a:r>
              <a:rPr lang="da-DK" altLang="da-DK" sz="2400" i="1" dirty="0" err="1"/>
              <a:t>bubble</a:t>
            </a:r>
            <a:r>
              <a:rPr lang="da-DK" altLang="da-DK" sz="2400" i="1" dirty="0"/>
              <a:t> (boble)” – 1 min.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400" i="1" dirty="0" err="1"/>
              <a:t>Share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your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words</a:t>
            </a:r>
            <a:r>
              <a:rPr lang="da-DK" altLang="da-DK" sz="2400" i="1" dirty="0"/>
              <a:t> with </a:t>
            </a:r>
            <a:r>
              <a:rPr lang="da-DK" altLang="da-DK" sz="2400" i="1" dirty="0" err="1"/>
              <a:t>one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other</a:t>
            </a:r>
            <a:r>
              <a:rPr lang="da-DK" altLang="da-DK" sz="2400" i="1" dirty="0"/>
              <a:t> person – 3 min. (</a:t>
            </a:r>
            <a:r>
              <a:rPr lang="da-DK" altLang="da-DK" sz="2400" i="1" dirty="0" err="1"/>
              <a:t>get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inspired</a:t>
            </a:r>
            <a:r>
              <a:rPr lang="da-DK" altLang="da-DK" sz="2400" i="1" dirty="0"/>
              <a:t> to </a:t>
            </a:r>
            <a:r>
              <a:rPr lang="da-DK" altLang="da-DK" sz="2400" i="1" dirty="0" err="1"/>
              <a:t>make</a:t>
            </a:r>
            <a:r>
              <a:rPr lang="da-DK" altLang="da-DK" sz="2400" i="1" dirty="0"/>
              <a:t> more </a:t>
            </a:r>
            <a:r>
              <a:rPr lang="da-DK" altLang="da-DK" sz="2400" i="1" dirty="0" err="1"/>
              <a:t>words</a:t>
            </a:r>
            <a:r>
              <a:rPr lang="da-DK" altLang="da-DK" sz="2400" i="1" dirty="0"/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400" i="1" dirty="0" err="1"/>
              <a:t>Pick</a:t>
            </a:r>
            <a:r>
              <a:rPr lang="da-DK" altLang="da-DK" sz="2400" i="1" dirty="0"/>
              <a:t> 5 </a:t>
            </a:r>
            <a:r>
              <a:rPr lang="da-DK" altLang="da-DK" sz="2400" i="1" dirty="0" err="1"/>
              <a:t>words</a:t>
            </a:r>
            <a:r>
              <a:rPr lang="da-DK" altLang="da-DK" sz="2400" i="1" dirty="0"/>
              <a:t> – </a:t>
            </a:r>
            <a:r>
              <a:rPr lang="da-DK" altLang="da-DK" sz="2400" i="1" dirty="0" err="1"/>
              <a:t>write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sentences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containing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each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word</a:t>
            </a:r>
            <a:r>
              <a:rPr lang="da-DK" altLang="da-DK" sz="2400" i="1" dirty="0"/>
              <a:t> – 2 min.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400" i="1" dirty="0" err="1"/>
              <a:t>Add</a:t>
            </a:r>
            <a:r>
              <a:rPr lang="da-DK" altLang="da-DK" sz="2400" i="1" dirty="0"/>
              <a:t> human emotion, </a:t>
            </a:r>
            <a:r>
              <a:rPr lang="da-DK" altLang="da-DK" sz="2400" i="1" dirty="0" err="1"/>
              <a:t>characteristics</a:t>
            </a:r>
            <a:r>
              <a:rPr lang="da-DK" altLang="da-DK" sz="2400" i="1" dirty="0"/>
              <a:t>, </a:t>
            </a:r>
            <a:r>
              <a:rPr lang="da-DK" altLang="da-DK" sz="2400" i="1" dirty="0" err="1"/>
              <a:t>colour</a:t>
            </a:r>
            <a:r>
              <a:rPr lang="da-DK" altLang="da-DK" sz="2400" i="1" dirty="0"/>
              <a:t> etc. to </a:t>
            </a:r>
            <a:r>
              <a:rPr lang="da-DK" altLang="da-DK" sz="2400" i="1" dirty="0" err="1"/>
              <a:t>your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sentences</a:t>
            </a:r>
            <a:r>
              <a:rPr lang="da-DK" altLang="da-DK" sz="2400" i="1" dirty="0"/>
              <a:t> – 2 min.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400" i="1" dirty="0"/>
              <a:t>Write a poem for </a:t>
            </a:r>
            <a:r>
              <a:rPr lang="da-DK" altLang="da-DK" sz="2400" i="1" dirty="0" err="1"/>
              <a:t>Bubble</a:t>
            </a:r>
            <a:r>
              <a:rPr lang="da-DK" altLang="da-DK" sz="2400" i="1" dirty="0"/>
              <a:t> </a:t>
            </a:r>
            <a:r>
              <a:rPr lang="da-DK" altLang="da-DK" sz="2400" i="1" dirty="0" err="1"/>
              <a:t>using</a:t>
            </a:r>
            <a:r>
              <a:rPr lang="da-DK" altLang="da-DK" sz="2400" i="1" dirty="0"/>
              <a:t> the </a:t>
            </a:r>
            <a:r>
              <a:rPr lang="da-DK" altLang="da-DK" sz="2400" i="1" dirty="0" err="1"/>
              <a:t>sentences</a:t>
            </a:r>
            <a:r>
              <a:rPr lang="da-DK" altLang="da-DK" sz="2400" i="1" dirty="0"/>
              <a:t> – 2 min.</a:t>
            </a:r>
            <a:r>
              <a:rPr lang="da-DK" altLang="da-DK" sz="2800" i="1" dirty="0"/>
              <a:t> </a:t>
            </a:r>
          </a:p>
          <a:p>
            <a:pPr marL="0" indent="0" eaLnBrk="1" hangingPunct="1"/>
            <a:r>
              <a:rPr lang="da-DK" altLang="da-DK" sz="2800" i="1" dirty="0" err="1"/>
              <a:t>Objective</a:t>
            </a:r>
            <a:r>
              <a:rPr lang="da-DK" altLang="da-DK" sz="2800" i="1" dirty="0"/>
              <a:t>: </a:t>
            </a:r>
            <a:r>
              <a:rPr lang="da-DK" altLang="da-DK" sz="2800" i="1" dirty="0" err="1"/>
              <a:t>surprise</a:t>
            </a:r>
            <a:r>
              <a:rPr lang="da-DK" altLang="da-DK" sz="2800" i="1" dirty="0"/>
              <a:t>, </a:t>
            </a:r>
            <a:r>
              <a:rPr lang="da-DK" altLang="da-DK" sz="2800" i="1" dirty="0" err="1"/>
              <a:t>play</a:t>
            </a:r>
            <a:r>
              <a:rPr lang="da-DK" altLang="da-DK" sz="2800" i="1" dirty="0"/>
              <a:t>, </a:t>
            </a:r>
            <a:r>
              <a:rPr lang="da-DK" altLang="da-DK" sz="2800" i="1" dirty="0" err="1"/>
              <a:t>experiment</a:t>
            </a:r>
            <a:r>
              <a:rPr lang="da-DK" altLang="da-DK" sz="28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848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698527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/>
              <a:t>Do </a:t>
            </a:r>
            <a:r>
              <a:rPr lang="da-DK" altLang="da-DK" sz="2800" i="1" dirty="0" err="1"/>
              <a:t>something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different</a:t>
            </a:r>
            <a:r>
              <a:rPr lang="da-DK" altLang="da-DK" sz="2800" i="1" dirty="0"/>
              <a:t>…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Write </a:t>
            </a:r>
            <a:r>
              <a:rPr lang="da-DK" altLang="da-DK" sz="2800" i="1" dirty="0" err="1"/>
              <a:t>down</a:t>
            </a:r>
            <a:r>
              <a:rPr lang="da-DK" altLang="da-DK" sz="2800" i="1" dirty="0"/>
              <a:t> 5-10 </a:t>
            </a:r>
            <a:r>
              <a:rPr lang="da-DK" altLang="da-DK" sz="2800" i="1" dirty="0" err="1"/>
              <a:t>things</a:t>
            </a:r>
            <a:r>
              <a:rPr lang="da-DK" altLang="da-DK" sz="2800" i="1" dirty="0"/>
              <a:t> you </a:t>
            </a:r>
            <a:r>
              <a:rPr lang="da-DK" altLang="da-DK" sz="2800" i="1" dirty="0" err="1"/>
              <a:t>normally</a:t>
            </a:r>
            <a:r>
              <a:rPr lang="da-DK" altLang="da-DK" sz="2800" i="1" dirty="0"/>
              <a:t> do. 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Decide</a:t>
            </a:r>
            <a:r>
              <a:rPr lang="da-DK" altLang="da-DK" sz="2800" i="1" dirty="0"/>
              <a:t> to ”do </a:t>
            </a:r>
            <a:r>
              <a:rPr lang="da-DK" altLang="da-DK" sz="2800" i="1" dirty="0" err="1"/>
              <a:t>something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different</a:t>
            </a:r>
            <a:r>
              <a:rPr lang="da-DK" altLang="da-DK" sz="2800" i="1" dirty="0"/>
              <a:t>” 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Come</a:t>
            </a:r>
            <a:r>
              <a:rPr lang="da-DK" altLang="da-DK" sz="2800" i="1" dirty="0"/>
              <a:t> up with alternative </a:t>
            </a:r>
            <a:r>
              <a:rPr lang="da-DK" altLang="da-DK" sz="2800" i="1" dirty="0" err="1"/>
              <a:t>things</a:t>
            </a:r>
            <a:r>
              <a:rPr lang="da-DK" altLang="da-DK" sz="2800" i="1" dirty="0"/>
              <a:t> you </a:t>
            </a:r>
            <a:r>
              <a:rPr lang="da-DK" altLang="da-DK" sz="2800" i="1" dirty="0" err="1"/>
              <a:t>can</a:t>
            </a:r>
            <a:r>
              <a:rPr lang="da-DK" altLang="da-DK" sz="2800" i="1" dirty="0"/>
              <a:t> do… and do it </a:t>
            </a:r>
            <a:r>
              <a:rPr lang="da-DK" altLang="da-DK" sz="2800" i="1" dirty="0" err="1"/>
              <a:t>before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next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week</a:t>
            </a:r>
            <a:r>
              <a:rPr lang="da-DK" altLang="da-DK" sz="2800" i="1" dirty="0"/>
              <a:t>. 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Objective</a:t>
            </a:r>
            <a:r>
              <a:rPr lang="da-DK" altLang="da-DK" sz="2800" i="1" dirty="0"/>
              <a:t>: </a:t>
            </a:r>
            <a:r>
              <a:rPr lang="da-DK" altLang="da-DK" sz="2800" i="1" dirty="0" err="1"/>
              <a:t>be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conscious</a:t>
            </a:r>
            <a:r>
              <a:rPr lang="da-DK" altLang="da-DK" sz="2800" i="1" dirty="0"/>
              <a:t>, </a:t>
            </a:r>
            <a:r>
              <a:rPr lang="da-DK" altLang="da-DK" sz="2800" i="1" dirty="0" err="1"/>
              <a:t>change</a:t>
            </a:r>
            <a:r>
              <a:rPr lang="da-DK" altLang="da-DK" sz="2800" i="1" dirty="0"/>
              <a:t> habits, </a:t>
            </a:r>
            <a:r>
              <a:rPr lang="da-DK" altLang="da-DK" sz="2800" i="1" dirty="0" err="1"/>
              <a:t>experience</a:t>
            </a:r>
            <a:r>
              <a:rPr lang="da-DK" altLang="da-DK" sz="2800" i="1" dirty="0"/>
              <a:t> the </a:t>
            </a:r>
            <a:r>
              <a:rPr lang="da-DK" altLang="da-DK" sz="2800" i="1" dirty="0" err="1"/>
              <a:t>world</a:t>
            </a:r>
            <a:r>
              <a:rPr lang="en-US" altLang="da-DK" sz="2800" i="1" dirty="0"/>
              <a:t>…</a:t>
            </a:r>
            <a:endParaRPr lang="da-DK" altLang="da-DK" sz="2800" i="1" dirty="0"/>
          </a:p>
        </p:txBody>
      </p:sp>
    </p:spTree>
    <p:extLst>
      <p:ext uri="{BB962C8B-B14F-4D97-AF65-F5344CB8AC3E}">
        <p14:creationId xmlns:p14="http://schemas.microsoft.com/office/powerpoint/2010/main" val="328633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698527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 err="1"/>
              <a:t>Ideation</a:t>
            </a:r>
            <a:r>
              <a:rPr lang="da-DK" altLang="da-DK" sz="2800" i="1" dirty="0"/>
              <a:t> – </a:t>
            </a:r>
            <a:r>
              <a:rPr lang="da-DK" altLang="da-DK" sz="2800" i="1" dirty="0" err="1"/>
              <a:t>free</a:t>
            </a:r>
            <a:r>
              <a:rPr lang="da-DK" altLang="da-DK" sz="2800" i="1" dirty="0"/>
              <a:t> association, improvisation, </a:t>
            </a:r>
            <a:r>
              <a:rPr lang="da-DK" altLang="da-DK" sz="2800" i="1" dirty="0" err="1"/>
              <a:t>reduce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fear</a:t>
            </a:r>
            <a:r>
              <a:rPr lang="da-DK" altLang="da-DK" sz="2800" i="1" dirty="0"/>
              <a:t> of </a:t>
            </a:r>
            <a:r>
              <a:rPr lang="da-DK" altLang="da-DK" sz="2800" i="1" dirty="0" err="1"/>
              <a:t>judgement</a:t>
            </a:r>
            <a:r>
              <a:rPr lang="da-DK" altLang="da-DK" sz="2800" i="1" dirty="0"/>
              <a:t> and </a:t>
            </a:r>
            <a:r>
              <a:rPr lang="da-DK" altLang="da-DK" sz="2800" i="1" dirty="0" err="1"/>
              <a:t>failure</a:t>
            </a:r>
            <a:r>
              <a:rPr lang="da-DK" altLang="da-DK" sz="2800" i="1" dirty="0"/>
              <a:t>, </a:t>
            </a:r>
            <a:r>
              <a:rPr lang="da-DK" altLang="da-DK" sz="2800" i="1" dirty="0" err="1"/>
              <a:t>increase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creative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confidence</a:t>
            </a:r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Half the class: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Move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around</a:t>
            </a:r>
            <a:r>
              <a:rPr lang="da-DK" altLang="da-DK" sz="2800" i="1" dirty="0"/>
              <a:t> in </a:t>
            </a:r>
            <a:r>
              <a:rPr lang="da-DK" altLang="da-DK" sz="2800" i="1" dirty="0" err="1"/>
              <a:t>different</a:t>
            </a:r>
            <a:r>
              <a:rPr lang="da-DK" altLang="da-DK" sz="2800" i="1" dirty="0"/>
              <a:t> positions – </a:t>
            </a:r>
            <a:r>
              <a:rPr lang="da-DK" altLang="da-DK" sz="2800" i="1" dirty="0" err="1"/>
              <a:t>when</a:t>
            </a:r>
            <a:r>
              <a:rPr lang="da-DK" altLang="da-DK" sz="2800" i="1" dirty="0"/>
              <a:t> I </a:t>
            </a:r>
            <a:r>
              <a:rPr lang="da-DK" altLang="da-DK" sz="2800" i="1" dirty="0" err="1"/>
              <a:t>say</a:t>
            </a:r>
            <a:r>
              <a:rPr lang="da-DK" altLang="da-DK" sz="2800" i="1" dirty="0"/>
              <a:t> ”</a:t>
            </a:r>
            <a:r>
              <a:rPr lang="da-DK" altLang="da-DK" sz="2800" i="1" dirty="0" err="1"/>
              <a:t>freeze</a:t>
            </a:r>
            <a:r>
              <a:rPr lang="da-DK" altLang="da-DK" sz="2800" i="1" dirty="0"/>
              <a:t>” you </a:t>
            </a:r>
            <a:r>
              <a:rPr lang="da-DK" altLang="da-DK" sz="2800" i="1" dirty="0" err="1"/>
              <a:t>freeze</a:t>
            </a:r>
            <a:r>
              <a:rPr lang="da-DK" altLang="da-DK" sz="2800" i="1" dirty="0"/>
              <a:t> in a </a:t>
            </a:r>
            <a:r>
              <a:rPr lang="da-DK" altLang="da-DK" sz="2800" i="1" dirty="0" err="1"/>
              <a:t>certain</a:t>
            </a:r>
            <a:r>
              <a:rPr lang="da-DK" altLang="da-DK" sz="2800" i="1" dirty="0"/>
              <a:t> position. 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Say</a:t>
            </a:r>
            <a:r>
              <a:rPr lang="da-DK" altLang="da-DK" sz="2800" i="1" dirty="0"/>
              <a:t>: ”</a:t>
            </a:r>
            <a:r>
              <a:rPr lang="da-DK" altLang="da-DK" sz="2800" i="1" dirty="0" err="1"/>
              <a:t>What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are</a:t>
            </a:r>
            <a:r>
              <a:rPr lang="da-DK" altLang="da-DK" sz="2800" i="1" dirty="0"/>
              <a:t> YOU </a:t>
            </a:r>
            <a:r>
              <a:rPr lang="da-DK" altLang="da-DK" sz="2800" i="1" dirty="0" err="1"/>
              <a:t>doing</a:t>
            </a:r>
            <a:r>
              <a:rPr lang="da-DK" altLang="da-DK" sz="2800" i="1" dirty="0"/>
              <a:t>?” </a:t>
            </a:r>
          </a:p>
          <a:p>
            <a:pPr marL="0" indent="0" eaLnBrk="1" hangingPunct="1"/>
            <a:r>
              <a:rPr lang="da-DK" altLang="da-DK" sz="2800" i="1" dirty="0" err="1"/>
              <a:t>Improvise</a:t>
            </a:r>
            <a:r>
              <a:rPr lang="da-DK" altLang="da-DK" sz="2800" i="1" dirty="0"/>
              <a:t> an </a:t>
            </a:r>
            <a:r>
              <a:rPr lang="da-DK" altLang="da-DK" sz="2800" i="1" dirty="0" err="1"/>
              <a:t>answer</a:t>
            </a:r>
            <a:r>
              <a:rPr lang="da-DK" altLang="da-DK" sz="28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309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69852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 err="1"/>
              <a:t>Ideation</a:t>
            </a:r>
            <a:r>
              <a:rPr lang="da-DK" altLang="da-DK" sz="2800" i="1" dirty="0"/>
              <a:t> – </a:t>
            </a:r>
            <a:r>
              <a:rPr lang="da-DK" altLang="da-DK" sz="2800" i="1" dirty="0" err="1"/>
              <a:t>combining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ideas</a:t>
            </a:r>
            <a:r>
              <a:rPr lang="da-DK" altLang="da-DK" sz="2800" i="1" dirty="0"/>
              <a:t>, </a:t>
            </a:r>
            <a:r>
              <a:rPr lang="da-DK" altLang="da-DK" sz="2800" i="1" dirty="0" err="1"/>
              <a:t>presenting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ideas</a:t>
            </a:r>
            <a:r>
              <a:rPr lang="da-DK" altLang="da-DK" sz="2800" i="1" dirty="0"/>
              <a:t>…</a:t>
            </a:r>
          </a:p>
          <a:p>
            <a:pPr marL="0" indent="0" eaLnBrk="1" hangingPunct="1"/>
            <a:endParaRPr lang="da-DK" altLang="da-DK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a-DK" altLang="da-DK" sz="2800" i="1" dirty="0" err="1"/>
              <a:t>Pick</a:t>
            </a:r>
            <a:r>
              <a:rPr lang="da-DK" altLang="da-DK" sz="2800" i="1" dirty="0"/>
              <a:t> an </a:t>
            </a:r>
            <a:r>
              <a:rPr lang="da-DK" altLang="da-DK" sz="2800" i="1" dirty="0" err="1"/>
              <a:t>object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each</a:t>
            </a:r>
            <a:endParaRPr lang="da-DK" altLang="da-DK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da-DK" altLang="da-DK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a-DK" altLang="da-DK" sz="2800" i="1" dirty="0" err="1"/>
              <a:t>Combine</a:t>
            </a:r>
            <a:r>
              <a:rPr lang="da-DK" altLang="da-DK" sz="2800" i="1" dirty="0"/>
              <a:t> the </a:t>
            </a:r>
            <a:r>
              <a:rPr lang="da-DK" altLang="da-DK" sz="2800" i="1" dirty="0" err="1"/>
              <a:t>objects</a:t>
            </a:r>
            <a:endParaRPr lang="da-DK" altLang="da-DK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da-DK" altLang="da-DK" sz="2800" i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a-DK" altLang="da-DK" sz="2800" i="1" dirty="0"/>
              <a:t>Promote </a:t>
            </a:r>
            <a:r>
              <a:rPr lang="da-DK" altLang="da-DK" sz="2800" i="1" dirty="0" err="1"/>
              <a:t>your</a:t>
            </a:r>
            <a:r>
              <a:rPr lang="da-DK" altLang="da-DK" sz="2800" i="1" dirty="0"/>
              <a:t> invention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endParaRPr lang="da-DK" altLang="da-DK" sz="2800" i="1" dirty="0"/>
          </a:p>
        </p:txBody>
      </p:sp>
    </p:spTree>
    <p:extLst>
      <p:ext uri="{BB962C8B-B14F-4D97-AF65-F5344CB8AC3E}">
        <p14:creationId xmlns:p14="http://schemas.microsoft.com/office/powerpoint/2010/main" val="1189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792137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 err="1"/>
              <a:t>Ideation</a:t>
            </a:r>
            <a:r>
              <a:rPr lang="da-DK" altLang="da-DK" sz="2800" i="1" dirty="0"/>
              <a:t> – abstract association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What</a:t>
            </a:r>
            <a:r>
              <a:rPr lang="da-DK" altLang="da-DK" sz="2800" i="1" dirty="0"/>
              <a:t> is the </a:t>
            </a:r>
            <a:r>
              <a:rPr lang="da-DK" altLang="da-DK" sz="2800" i="1" dirty="0" err="1"/>
              <a:t>principle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behind</a:t>
            </a:r>
            <a:r>
              <a:rPr lang="da-DK" altLang="da-DK" sz="2800" i="1" dirty="0"/>
              <a:t>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a-DK" altLang="da-DK" sz="2800" i="1" dirty="0"/>
              <a:t>A </a:t>
            </a:r>
            <a:r>
              <a:rPr lang="da-DK" altLang="da-DK" sz="2800" i="1" dirty="0" err="1"/>
              <a:t>chair</a:t>
            </a:r>
            <a:r>
              <a:rPr lang="da-DK" altLang="da-DK" sz="2800" i="1" dirty="0"/>
              <a:t>, a car, a T-shirt, a toaster…</a:t>
            </a:r>
          </a:p>
          <a:p>
            <a:pPr marL="0" indent="0" eaLnBrk="1" hangingPunct="1"/>
            <a:endParaRPr lang="da-DK" altLang="da-DK" sz="2800" i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800" i="1" dirty="0"/>
              <a:t>Write </a:t>
            </a:r>
            <a:r>
              <a:rPr lang="da-DK" altLang="da-DK" sz="2800" i="1" dirty="0" err="1"/>
              <a:t>down</a:t>
            </a:r>
            <a:r>
              <a:rPr lang="da-DK" altLang="da-DK" sz="2800" i="1" dirty="0"/>
              <a:t> 5 </a:t>
            </a:r>
            <a:r>
              <a:rPr lang="da-DK" altLang="da-DK" sz="2800" i="1" dirty="0" err="1"/>
              <a:t>other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things</a:t>
            </a:r>
            <a:r>
              <a:rPr lang="da-DK" altLang="da-DK" sz="2800" i="1" dirty="0"/>
              <a:t>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800" i="1" dirty="0" err="1"/>
              <a:t>What</a:t>
            </a:r>
            <a:r>
              <a:rPr lang="da-DK" altLang="da-DK" sz="2800" i="1" dirty="0"/>
              <a:t> is the </a:t>
            </a:r>
            <a:r>
              <a:rPr lang="da-DK" altLang="da-DK" sz="2800" i="1" dirty="0" err="1"/>
              <a:t>principle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behind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each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thing</a:t>
            </a:r>
            <a:r>
              <a:rPr lang="da-DK" altLang="da-DK" sz="2800" i="1" dirty="0"/>
              <a:t> you </a:t>
            </a:r>
            <a:r>
              <a:rPr lang="da-DK" altLang="da-DK" sz="2800" i="1" dirty="0" err="1"/>
              <a:t>wrote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down</a:t>
            </a:r>
            <a:r>
              <a:rPr lang="da-DK" altLang="da-DK" sz="2800" i="1" dirty="0"/>
              <a:t>? Write it </a:t>
            </a:r>
            <a:r>
              <a:rPr lang="da-DK" altLang="da-DK" sz="2800" i="1" dirty="0" err="1"/>
              <a:t>down</a:t>
            </a:r>
            <a:r>
              <a:rPr lang="da-DK" altLang="da-DK" sz="2800" i="1" dirty="0"/>
              <a:t>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da-DK" altLang="da-DK" sz="2800" i="1" dirty="0" err="1"/>
              <a:t>Combine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two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principles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into</a:t>
            </a:r>
            <a:r>
              <a:rPr lang="da-DK" altLang="da-DK" sz="2800" i="1" dirty="0"/>
              <a:t> a new product/service. Write </a:t>
            </a:r>
            <a:r>
              <a:rPr lang="da-DK" altLang="da-DK" sz="2800" i="1" dirty="0" err="1"/>
              <a:t>down</a:t>
            </a:r>
            <a:r>
              <a:rPr lang="da-DK" altLang="da-DK" sz="2800" i="1" dirty="0"/>
              <a:t> and </a:t>
            </a:r>
            <a:r>
              <a:rPr lang="da-DK" altLang="da-DK" sz="2800" i="1" dirty="0" err="1"/>
              <a:t>share</a:t>
            </a:r>
            <a:r>
              <a:rPr lang="da-DK" altLang="da-DK" sz="2800" i="1" dirty="0"/>
              <a:t>.</a:t>
            </a:r>
          </a:p>
          <a:p>
            <a:pPr marL="0" indent="0" eaLnBrk="1" hangingPunct="1"/>
            <a:endParaRPr lang="da-DK" altLang="da-DK" sz="2800" i="1" dirty="0"/>
          </a:p>
        </p:txBody>
      </p:sp>
    </p:spTree>
    <p:extLst>
      <p:ext uri="{BB962C8B-B14F-4D97-AF65-F5344CB8AC3E}">
        <p14:creationId xmlns:p14="http://schemas.microsoft.com/office/powerpoint/2010/main" val="137910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solidFill>
                  <a:srgbClr val="FF0000"/>
                </a:solidFill>
                <a:latin typeface="+mn-lt"/>
              </a:rPr>
              <a:t>How to develop creativity?</a:t>
            </a:r>
          </a:p>
          <a:p>
            <a:pPr marL="0" indent="0" eaLnBrk="1" hangingPunct="1"/>
            <a:endParaRPr lang="en-US" altLang="da-DK" sz="2000" dirty="0">
              <a:latin typeface="+mn-lt"/>
            </a:endParaRPr>
          </a:p>
          <a:p>
            <a:pPr marL="0" indent="0" eaLnBrk="1" hangingPunct="1"/>
            <a:r>
              <a:rPr lang="en-US" altLang="da-DK" sz="2400" b="1" dirty="0">
                <a:latin typeface="+mn-lt"/>
              </a:rPr>
              <a:t>The following slides are meant as “a point of departure” for your study on “How to develop creativity?”</a:t>
            </a:r>
          </a:p>
          <a:p>
            <a:pPr marL="0" indent="0" eaLnBrk="1" hangingPunct="1"/>
            <a:endParaRPr lang="en-US" altLang="da-DK" sz="2000" dirty="0">
              <a:latin typeface="+mn-lt"/>
            </a:endParaRPr>
          </a:p>
          <a:p>
            <a:pPr marL="0" indent="0"/>
            <a:r>
              <a:rPr lang="da-DK" sz="2400" b="1" dirty="0">
                <a:latin typeface="+mn-lt"/>
              </a:rPr>
              <a:t>David </a:t>
            </a:r>
            <a:r>
              <a:rPr lang="da-DK" sz="2400" b="1" dirty="0" err="1">
                <a:latin typeface="+mn-lt"/>
              </a:rPr>
              <a:t>Kelley</a:t>
            </a:r>
            <a:r>
              <a:rPr lang="da-DK" sz="2400" b="1" dirty="0">
                <a:latin typeface="+mn-lt"/>
              </a:rPr>
              <a:t> - Creative </a:t>
            </a:r>
            <a:r>
              <a:rPr lang="da-DK" sz="2400" b="1" dirty="0" err="1">
                <a:latin typeface="+mn-lt"/>
              </a:rPr>
              <a:t>confidence</a:t>
            </a:r>
            <a:endParaRPr lang="da-DK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  <a:hlinkClick r:id="rId3"/>
              </a:rPr>
              <a:t>https://youtu.be/16p9YRF0l-g</a:t>
            </a:r>
            <a:r>
              <a:rPr lang="da-DK" sz="2400" b="1" dirty="0">
                <a:latin typeface="+mn-lt"/>
              </a:rPr>
              <a:t> </a:t>
            </a:r>
          </a:p>
          <a:p>
            <a:pPr marL="0" indent="0"/>
            <a:endParaRPr lang="da-DK" sz="2400" b="1" dirty="0">
              <a:latin typeface="+mn-lt"/>
            </a:endParaRPr>
          </a:p>
          <a:p>
            <a:pPr marL="0" indent="0"/>
            <a:r>
              <a:rPr lang="da-DK" sz="2400" b="1" dirty="0">
                <a:latin typeface="+mn-lt"/>
              </a:rPr>
              <a:t>Tom </a:t>
            </a:r>
            <a:r>
              <a:rPr lang="da-DK" sz="2400" b="1" dirty="0" err="1">
                <a:latin typeface="+mn-lt"/>
              </a:rPr>
              <a:t>Kelley</a:t>
            </a:r>
            <a:r>
              <a:rPr lang="da-DK" sz="2400" b="1" dirty="0">
                <a:latin typeface="+mn-lt"/>
              </a:rPr>
              <a:t> - The art and practical science of </a:t>
            </a:r>
            <a:r>
              <a:rPr lang="da-DK" sz="2400" b="1" dirty="0" err="1">
                <a:latin typeface="+mn-lt"/>
              </a:rPr>
              <a:t>creativity</a:t>
            </a:r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hlinkClick r:id="rId4"/>
              </a:rPr>
              <a:t>https://youtu.be/zWfj_LfgrfY</a:t>
            </a:r>
            <a:endParaRPr lang="da-DK" sz="2400" dirty="0">
              <a:latin typeface="+mn-lt"/>
            </a:endParaRPr>
          </a:p>
          <a:p>
            <a:pPr marL="0" indent="0"/>
            <a:endParaRPr lang="da-DK" sz="2400" b="1" dirty="0">
              <a:latin typeface="+mn-lt"/>
            </a:endParaRPr>
          </a:p>
          <a:p>
            <a:pPr marL="0" indent="0"/>
            <a:r>
              <a:rPr lang="da-DK" sz="2400" b="1" dirty="0">
                <a:latin typeface="+mn-lt"/>
              </a:rPr>
              <a:t>Steven Johnson – </a:t>
            </a:r>
            <a:r>
              <a:rPr lang="da-DK" sz="2400" b="1" dirty="0" err="1">
                <a:latin typeface="+mn-lt"/>
              </a:rPr>
              <a:t>Where</a:t>
            </a:r>
            <a:r>
              <a:rPr lang="da-DK" sz="2400" b="1" dirty="0">
                <a:latin typeface="+mn-lt"/>
              </a:rPr>
              <a:t> </a:t>
            </a:r>
            <a:r>
              <a:rPr lang="da-DK" sz="2400" b="1" dirty="0" err="1">
                <a:latin typeface="+mn-lt"/>
              </a:rPr>
              <a:t>good</a:t>
            </a:r>
            <a:r>
              <a:rPr lang="da-DK" sz="2400" b="1" dirty="0">
                <a:latin typeface="+mn-lt"/>
              </a:rPr>
              <a:t> </a:t>
            </a:r>
            <a:r>
              <a:rPr lang="da-DK" sz="2400" b="1" dirty="0" err="1">
                <a:latin typeface="+mn-lt"/>
              </a:rPr>
              <a:t>ideas</a:t>
            </a:r>
            <a:r>
              <a:rPr lang="da-DK" sz="2400" b="1" dirty="0">
                <a:latin typeface="+mn-lt"/>
              </a:rPr>
              <a:t> </a:t>
            </a:r>
            <a:r>
              <a:rPr lang="da-DK" sz="2400" b="1" dirty="0" err="1">
                <a:latin typeface="+mn-lt"/>
              </a:rPr>
              <a:t>come</a:t>
            </a:r>
            <a:r>
              <a:rPr lang="da-DK" sz="2400" b="1" dirty="0">
                <a:latin typeface="+mn-lt"/>
              </a:rPr>
              <a:t> from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  <a:hlinkClick r:id="rId5"/>
              </a:rPr>
              <a:t>https://youtu.be/0af00UcTO-c</a:t>
            </a:r>
            <a:endParaRPr lang="da-DK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hlinkClick r:id="rId6"/>
              </a:rPr>
              <a:t>https://youtu.be/NugRZGDbPFU</a:t>
            </a:r>
            <a:endParaRPr lang="da-DK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400" dirty="0">
              <a:solidFill>
                <a:srgbClr val="FF0000"/>
              </a:solidFill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18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540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solidFill>
                  <a:srgbClr val="FF0000"/>
                </a:solidFill>
                <a:latin typeface="+mn-lt"/>
              </a:rPr>
              <a:t>How to develop creativity?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solidFill>
                <a:srgbClr val="FF0000"/>
              </a:solidFill>
              <a:latin typeface="+mn-lt"/>
            </a:endParaRPr>
          </a:p>
          <a:p>
            <a:pPr marL="0" indent="0" eaLnBrk="1" hangingPunct="1"/>
            <a:r>
              <a:rPr lang="en-US" altLang="da-DK" sz="2400" b="1" dirty="0">
                <a:latin typeface="+mn-lt"/>
              </a:rPr>
              <a:t>Tina </a:t>
            </a:r>
            <a:r>
              <a:rPr lang="en-US" altLang="da-DK" sz="2400" b="1" dirty="0" err="1">
                <a:latin typeface="+mn-lt"/>
              </a:rPr>
              <a:t>Seeling</a:t>
            </a:r>
            <a:r>
              <a:rPr lang="en-US" altLang="da-DK" sz="2400" b="1" dirty="0">
                <a:latin typeface="+mn-lt"/>
              </a:rPr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  <a:hlinkClick r:id="rId3"/>
              </a:rPr>
              <a:t>https://youtu.be/CgCdsERkqrc</a:t>
            </a:r>
            <a:r>
              <a:rPr lang="en-US" altLang="da-DK" sz="2400" dirty="0">
                <a:latin typeface="+mn-lt"/>
              </a:rPr>
              <a:t> </a:t>
            </a:r>
          </a:p>
          <a:p>
            <a:pPr marL="0" indent="0" eaLnBrk="1" hangingPunct="1"/>
            <a:endParaRPr lang="da-DK" sz="2400" dirty="0">
              <a:latin typeface="+mn-lt"/>
            </a:endParaRPr>
          </a:p>
          <a:p>
            <a:pPr marL="0" indent="0" eaLnBrk="1" hangingPunct="1"/>
            <a:r>
              <a:rPr lang="da-DK" sz="2400" b="1" dirty="0" err="1">
                <a:latin typeface="+mn-lt"/>
              </a:rPr>
              <a:t>Csikszentmihalyi</a:t>
            </a:r>
            <a:r>
              <a:rPr lang="da-DK" sz="2400" b="1" dirty="0">
                <a:latin typeface="+mn-lt"/>
              </a:rPr>
              <a:t> – 5 </a:t>
            </a:r>
            <a:r>
              <a:rPr lang="da-DK" sz="2400" b="1" dirty="0" err="1">
                <a:latin typeface="+mn-lt"/>
              </a:rPr>
              <a:t>ways</a:t>
            </a:r>
            <a:r>
              <a:rPr lang="da-DK" sz="2400" b="1" dirty="0">
                <a:latin typeface="+mn-lt"/>
              </a:rPr>
              <a:t> to </a:t>
            </a:r>
            <a:r>
              <a:rPr lang="da-DK" sz="2400" b="1" dirty="0" err="1">
                <a:latin typeface="+mn-lt"/>
              </a:rPr>
              <a:t>cultivate</a:t>
            </a:r>
            <a:r>
              <a:rPr lang="da-DK" sz="2400" b="1" dirty="0">
                <a:latin typeface="+mn-lt"/>
              </a:rPr>
              <a:t> flow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hlinkClick r:id="rId4"/>
              </a:rPr>
              <a:t>https://www.ted.com/talks/mihaly_csikszentmihalyi_on_flow?language=da#</a:t>
            </a:r>
            <a:r>
              <a:rPr lang="da-DK" sz="2400" dirty="0">
                <a:latin typeface="+mn-lt"/>
              </a:rPr>
              <a:t>  </a:t>
            </a:r>
            <a:endParaRPr lang="en-US" altLang="da-DK" sz="24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19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48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D7CF603-1D11-4313-97DD-05607E0527A6}"/>
              </a:ext>
            </a:extLst>
          </p:cNvPr>
          <p:cNvSpPr/>
          <p:nvPr/>
        </p:nvSpPr>
        <p:spPr>
          <a:xfrm>
            <a:off x="755650" y="1595260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altLang="da-DK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da-DK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Come up with as many uses for a: </a:t>
            </a:r>
          </a:p>
          <a:p>
            <a:pPr>
              <a:defRPr/>
            </a:pPr>
            <a:endParaRPr lang="en-US" altLang="da-DK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da-DK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da-DK" sz="2800" i="1">
                <a:latin typeface="Arial" panose="020B0604020202020204" pitchFamily="34" charset="0"/>
                <a:ea typeface="ＭＳ Ｐゴシック" panose="020B0600070205080204" pitchFamily="34" charset="-128"/>
              </a:rPr>
              <a:t>Rubber band </a:t>
            </a:r>
            <a:r>
              <a:rPr lang="en-US" altLang="da-DK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(in 3 min.)  </a:t>
            </a:r>
          </a:p>
          <a:p>
            <a:pPr>
              <a:defRPr/>
            </a:pPr>
            <a:endParaRPr lang="en-US" altLang="da-DK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da-DK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da-DK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da-DK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da-DK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Could also be: paper clip, razor blade, pencil, rubber band </a:t>
            </a:r>
            <a:endParaRPr lang="en-US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Elastikker nr. 16, 500g, 60mm, brun">
            <a:extLst>
              <a:ext uri="{FF2B5EF4-FFF2-40B4-BE49-F238E27FC236}">
                <a16:creationId xmlns:a16="http://schemas.microsoft.com/office/drawing/2014/main" id="{42134E54-94EC-74DD-BD31-6CEA6FAC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72314"/>
            <a:ext cx="3546918" cy="19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3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solidFill>
                  <a:srgbClr val="FF0000"/>
                </a:solidFill>
                <a:latin typeface="+mn-lt"/>
              </a:rPr>
              <a:t>How to develop creativity?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400" dirty="0">
              <a:solidFill>
                <a:srgbClr val="FF0000"/>
              </a:solidFill>
              <a:latin typeface="+mn-lt"/>
            </a:endParaRPr>
          </a:p>
          <a:p>
            <a:pPr marL="0" indent="0"/>
            <a:r>
              <a:rPr lang="da-DK" sz="2400" b="1" dirty="0">
                <a:latin typeface="+mn-lt"/>
              </a:rPr>
              <a:t>Paul </a:t>
            </a:r>
            <a:r>
              <a:rPr lang="da-DK" sz="2400" b="1" dirty="0" err="1">
                <a:latin typeface="+mn-lt"/>
              </a:rPr>
              <a:t>sloane</a:t>
            </a:r>
            <a:r>
              <a:rPr lang="da-DK" sz="2400" b="1" dirty="0">
                <a:latin typeface="+mn-lt"/>
              </a:rPr>
              <a:t> - Are </a:t>
            </a:r>
            <a:r>
              <a:rPr lang="da-DK" sz="2400" b="1" dirty="0" err="1">
                <a:latin typeface="+mn-lt"/>
              </a:rPr>
              <a:t>You</a:t>
            </a:r>
            <a:r>
              <a:rPr lang="da-DK" sz="2400" b="1" dirty="0">
                <a:latin typeface="+mn-lt"/>
              </a:rPr>
              <a:t> Open Minded?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hlinkClick r:id="rId3"/>
              </a:rPr>
              <a:t>https://www.youtube.com/watch?v=4vgl3v8rjj8</a:t>
            </a:r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0" indent="0"/>
            <a:r>
              <a:rPr lang="da-DK" sz="2400" b="1" dirty="0">
                <a:latin typeface="+mn-lt"/>
              </a:rPr>
              <a:t>Todd Henry - </a:t>
            </a:r>
            <a:r>
              <a:rPr lang="da-DK" sz="2400" b="1" dirty="0" err="1">
                <a:latin typeface="+mn-lt"/>
              </a:rPr>
              <a:t>Creativity</a:t>
            </a:r>
            <a:r>
              <a:rPr lang="da-DK" sz="2400" b="1" dirty="0">
                <a:latin typeface="+mn-lt"/>
              </a:rPr>
              <a:t> Under Pressure</a:t>
            </a:r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hlinkClick r:id="rId4"/>
              </a:rPr>
              <a:t>https://youtu.be/7hWRva_sPeE</a:t>
            </a:r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0" indent="0"/>
            <a:r>
              <a:rPr lang="da-DK" sz="2400" b="1" dirty="0">
                <a:latin typeface="+mn-lt"/>
              </a:rPr>
              <a:t>Raphael </a:t>
            </a:r>
            <a:r>
              <a:rPr lang="da-DK" sz="2400" b="1" dirty="0" err="1">
                <a:latin typeface="+mn-lt"/>
              </a:rPr>
              <a:t>DiLuzio</a:t>
            </a:r>
            <a:r>
              <a:rPr lang="da-DK" sz="2400" b="1" dirty="0">
                <a:latin typeface="+mn-lt"/>
              </a:rPr>
              <a:t> - 7 steps of </a:t>
            </a:r>
            <a:r>
              <a:rPr lang="da-DK" sz="2400" b="1" dirty="0" err="1">
                <a:latin typeface="+mn-lt"/>
              </a:rPr>
              <a:t>creative</a:t>
            </a:r>
            <a:r>
              <a:rPr lang="da-DK" sz="2400" b="1" dirty="0">
                <a:latin typeface="+mn-lt"/>
              </a:rPr>
              <a:t> </a:t>
            </a:r>
            <a:r>
              <a:rPr lang="da-DK" sz="2400" b="1" dirty="0" err="1">
                <a:latin typeface="+mn-lt"/>
              </a:rPr>
              <a:t>thinking</a:t>
            </a:r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hlinkClick r:id="rId5"/>
              </a:rPr>
              <a:t>https://www.youtube.com/watch?v=MRD-4Tz60KE</a:t>
            </a:r>
            <a:endParaRPr lang="da-DK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da-DK" sz="2400" b="1" dirty="0">
              <a:latin typeface="+mn-lt"/>
            </a:endParaRPr>
          </a:p>
          <a:p>
            <a:pPr marL="0" indent="0"/>
            <a:r>
              <a:rPr lang="en-US" altLang="da-DK" sz="2400" b="1" dirty="0">
                <a:latin typeface="+mn-lt"/>
              </a:rPr>
              <a:t>Adam Grant – surprising habits of original thinker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  <a:hlinkClick r:id="rId6"/>
              </a:rPr>
              <a:t>https://youtu.be/fxbCHn6gE3U</a:t>
            </a:r>
            <a:r>
              <a:rPr lang="en-US" altLang="da-DK" sz="2400" dirty="0">
                <a:latin typeface="+mn-lt"/>
              </a:rPr>
              <a:t> </a:t>
            </a:r>
          </a:p>
          <a:p>
            <a:endParaRPr lang="da-DK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400" dirty="0">
              <a:solidFill>
                <a:srgbClr val="FF0000"/>
              </a:solidFill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73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solidFill>
                  <a:srgbClr val="FF0000"/>
                </a:solidFill>
                <a:latin typeface="+mn-lt"/>
              </a:rPr>
              <a:t>How to develop creativity?</a:t>
            </a:r>
          </a:p>
          <a:p>
            <a:pPr marL="0" indent="0" eaLnBrk="1" hangingPunct="1"/>
            <a:endParaRPr lang="en-US" altLang="da-DK" sz="2000" dirty="0">
              <a:latin typeface="+mn-lt"/>
            </a:endParaRPr>
          </a:p>
          <a:p>
            <a:pPr marL="0" indent="0" eaLnBrk="1" hangingPunct="1"/>
            <a:r>
              <a:rPr lang="en-US" altLang="da-DK" sz="2400" b="1" dirty="0">
                <a:latin typeface="+mn-lt"/>
              </a:rPr>
              <a:t>Nick </a:t>
            </a:r>
            <a:r>
              <a:rPr lang="en-US" altLang="da-DK" sz="2400" b="1" dirty="0" err="1">
                <a:latin typeface="+mn-lt"/>
              </a:rPr>
              <a:t>Skillicorn</a:t>
            </a:r>
            <a:r>
              <a:rPr lang="en-US" altLang="da-DK" sz="2400" b="1" dirty="0">
                <a:latin typeface="+mn-lt"/>
              </a:rPr>
              <a:t> - How to become more creative</a:t>
            </a:r>
          </a:p>
          <a:p>
            <a:pPr marL="0" indent="0" eaLnBrk="1" hangingPunct="1"/>
            <a:r>
              <a:rPr lang="en-US" altLang="da-DK" sz="2400" dirty="0">
                <a:latin typeface="+mn-lt"/>
                <a:hlinkClick r:id="rId3"/>
              </a:rPr>
              <a:t>https://youtu.be/y44GBM99JOA</a:t>
            </a:r>
            <a:endParaRPr lang="en-US" altLang="da-DK" sz="2400" dirty="0">
              <a:latin typeface="+mn-lt"/>
            </a:endParaRPr>
          </a:p>
          <a:p>
            <a:pPr marL="0" indent="0" eaLnBrk="1" hangingPunct="1"/>
            <a:endParaRPr lang="en-US" altLang="da-DK" sz="2400" dirty="0">
              <a:latin typeface="+mn-lt"/>
            </a:endParaRPr>
          </a:p>
          <a:p>
            <a:pPr marL="0" indent="0" eaLnBrk="1" hangingPunct="1"/>
            <a:r>
              <a:rPr lang="en-US" altLang="da-DK" sz="2400" dirty="0">
                <a:latin typeface="+mn-lt"/>
              </a:rPr>
              <a:t>Training program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  <a:hlinkClick r:id="rId4"/>
              </a:rPr>
              <a:t>https://www.ideatovalue.com/become-even-creative-elearning-videos/</a:t>
            </a:r>
            <a:r>
              <a:rPr lang="en-US" altLang="da-DK" sz="2400" dirty="0">
                <a:latin typeface="+mn-lt"/>
              </a:rPr>
              <a:t> (sign up on “idea to value” to get access) </a:t>
            </a:r>
          </a:p>
          <a:p>
            <a:pPr marL="0" indent="0" eaLnBrk="1" hangingPunct="1"/>
            <a:r>
              <a:rPr lang="en-US" altLang="da-DK" sz="2400" dirty="0">
                <a:latin typeface="+mn-lt"/>
              </a:rPr>
              <a:t>Top 3 dimensions of innovation</a:t>
            </a:r>
            <a:endParaRPr lang="en-US" altLang="da-DK" sz="2400" dirty="0">
              <a:latin typeface="+mn-lt"/>
              <a:hlinkClick r:id="rId5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  <a:hlinkClick r:id="rId5"/>
              </a:rPr>
              <a:t>http://www.improvides.com/top-3-dimensions-of-innovation/</a:t>
            </a:r>
            <a:r>
              <a:rPr lang="en-US" altLang="da-DK" sz="2400" dirty="0">
                <a:latin typeface="+mn-lt"/>
              </a:rPr>
              <a:t> </a:t>
            </a:r>
            <a:endParaRPr lang="en-US" sz="2400" dirty="0">
              <a:latin typeface="+mn-lt"/>
              <a:hlinkClick r:id="rId6"/>
            </a:endParaRPr>
          </a:p>
          <a:p>
            <a:pPr marL="0" indent="0" eaLnBrk="1" hangingPunct="1"/>
            <a:r>
              <a:rPr lang="en-US" altLang="da-DK" sz="2400" dirty="0">
                <a:latin typeface="+mn-lt"/>
              </a:rPr>
              <a:t>Imagination </a:t>
            </a:r>
            <a:endParaRPr lang="en-US" sz="2400" dirty="0">
              <a:latin typeface="+mn-lt"/>
              <a:hlinkClick r:id="rId6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hlinkClick r:id="rId6"/>
              </a:rPr>
              <a:t>https://www.ideatovalue.com/crea/melissaalles/2016/04/10-surprising-ways-develop-imagination/</a:t>
            </a:r>
            <a:endParaRPr lang="en-US" sz="2400" dirty="0">
              <a:latin typeface="+mn-lt"/>
            </a:endParaRPr>
          </a:p>
          <a:p>
            <a:pPr marL="0" indent="0" eaLnBrk="1" hangingPunct="1"/>
            <a:endParaRPr lang="en-US" altLang="da-DK" sz="24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400" dirty="0">
              <a:latin typeface="+mn-lt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21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27685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1556792"/>
            <a:ext cx="79530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There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is not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only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one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reality…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800" i="1" dirty="0">
              <a:solidFill>
                <a:srgbClr val="41414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…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there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are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multiple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realities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99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 you squat or sit on the loo? Bizarre toilet etiquette signs 'aimed at  Asian tourists' | Metro News">
            <a:extLst>
              <a:ext uri="{FF2B5EF4-FFF2-40B4-BE49-F238E27FC236}">
                <a16:creationId xmlns:a16="http://schemas.microsoft.com/office/drawing/2014/main" id="{56452104-61C5-4053-801A-CF2189E5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" y="449669"/>
            <a:ext cx="7944881" cy="59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29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4F07C5-F4EC-B4AC-4C09-2AAF845D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4" y="1412776"/>
            <a:ext cx="872325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1844824"/>
            <a:ext cx="79530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”You have 2 min. to </a:t>
            </a:r>
            <a:r>
              <a:rPr kumimoji="0" lang="da-DK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notice</a:t>
            </a:r>
            <a:r>
              <a:rPr kumimoji="0" lang="da-DK" sz="4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4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everything</a:t>
            </a:r>
            <a:r>
              <a:rPr kumimoji="0" lang="da-DK" sz="4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green”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E796A-8E30-92F8-ADC8-0A3E825D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906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1556792"/>
            <a:ext cx="79530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E796A-8E30-92F8-ADC8-0A3E825D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E5FD184-47A8-F771-5124-60D26876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56792"/>
            <a:ext cx="79530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Advertisers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susceptible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to subliminal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persuasion</a:t>
            </a: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7413B93-FECB-5E99-413A-CBA31387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312" y="2348880"/>
            <a:ext cx="6123687" cy="42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052736"/>
            <a:ext cx="8137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Byrge &amp; Hansen – “Enhancing creativity for individuals, groups and organizations”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The Creative Platform: 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Four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fundamental principles for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practicing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Horizontal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thinking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-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apply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all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knowledge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across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existing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patterns of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thought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-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knowledge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not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directly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related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to the problem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Task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Focus –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focus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on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task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nothing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else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Parallel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thinking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– the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whole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team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focus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on the same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No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judgement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- not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having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the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feeling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of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being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judged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by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oneself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or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others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A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key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is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doing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instead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of </a:t>
            </a:r>
            <a:r>
              <a:rPr kumimoji="0" lang="da-DK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thinking</a:t>
            </a: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.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E597A37-C91B-ECA2-20BE-D0F2C7251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5489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How to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develop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44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Clayton M. Christensen – “The </a:t>
            </a:r>
            <a:r>
              <a:rPr kumimoji="0" lang="en-US" altLang="da-D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Innovaters</a:t>
            </a:r>
            <a:r>
              <a:rPr kumimoji="0" lang="en-US" alt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DNA”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In The Innovator's DNA, the authors identify five capabilities demonstrated by the best innovators: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(1) Associating: drawing connections between questions, problems, or ideas from unrelated fields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(2) Questioning: posing queries that challenge common wisdom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(3) Observing: scrutinizing the behavior of customers, suppliers, and competitors to identify new ways of doing things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(4) Experimenting: constructing interactive experiences and provoking unorthodox responses to see what insights emerge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(5) Networking: meeting people with different ideas and perspectives</a:t>
            </a:r>
            <a:endParaRPr kumimoji="0" lang="en-US" altLang="da-DK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C3D2B6B-51E6-DF7E-010C-D2D1E18A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5489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How to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develop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5489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How to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develop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Tina </a:t>
            </a:r>
            <a:r>
              <a:rPr kumimoji="0" lang="en-US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Seeling</a:t>
            </a: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 – Innovation Engine</a:t>
            </a:r>
          </a:p>
        </p:txBody>
      </p:sp>
      <p:pic>
        <p:nvPicPr>
          <p:cNvPr id="1028" name="Picture 4" descr="http://1.bp.blogspot.com/-7xrsSw7c7s0/Vk2lzPTDvZI/AAAAAAAANhQ/k4u_gUcOGyA/s320/Screen%2BShot%2B2015-11-19%2Bat%2B16.01.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08712" cy="46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532809" y="6532982"/>
            <a:ext cx="4007648" cy="204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4"/>
              </a:rPr>
              <a:t>Watch video: https://youtu.be/gyM6rx69iqg</a:t>
            </a:r>
            <a:endParaRPr kumimoji="0" lang="da-DK" sz="1600" b="0" i="0" u="none" strike="noStrike" kern="1200" cap="none" spc="-10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Light Offic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5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Can we measure creativity?</a:t>
            </a:r>
            <a:endParaRPr lang="en-US" altLang="da-DK" sz="2800" dirty="0"/>
          </a:p>
          <a:p>
            <a:pPr marL="0" indent="0" eaLnBrk="1" hangingPunct="1"/>
            <a:r>
              <a:rPr lang="en-US" altLang="da-DK" sz="2800" dirty="0"/>
              <a:t>Torrance Test of Creative Thinking (TTCT)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/>
              <a:t>Creative thinking skills – measure fluency, flexibility, originality, elaboration, risk taking, complexity, curiosity, imagination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Fluency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– how many uses you can come up with (for a paperclip)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Originality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– how uncommon those uses are (e.g. “router restarter” is more uncommon than “holding papers together”)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Flexibility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– how many areas your answers cover (e.g. cufflinks and earrings are both accessories, aka one area)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Elaboration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– level of detail in responses; “keeping headphones from getting tangled up” would be worth more than “bookmark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0C1F8-0BA1-176F-D5D9-7091326D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5489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How to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develop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creativity</a:t>
            </a: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?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9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Creative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exercise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49744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Part of </a:t>
            </a:r>
            <a:r>
              <a:rPr kumimoji="0" lang="da-DK" alt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Torrence</a:t>
            </a:r>
            <a:r>
              <a:rPr kumimoji="0" lang="da-DK" alt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Draw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incomplete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figures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give a </a:t>
            </a:r>
            <a:r>
              <a:rPr kumimoji="0" 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title</a:t>
            </a:r>
            <a:r>
              <a:rPr kumimoji="0" 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Fluency: how many relevant ideas you have (out of the 9 - speed)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Flexibility: number of categories your ideas fit into (9 airplanes?)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Originality: how uncommon your drawing is (interesting, surprising!)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Elaboration: how detailed your drawing is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Resistance to Premature Closure: how open minded your drawing is, this measures curiosity</a:t>
            </a: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Abstractness of Titles: how original your title is (“Brad Pitt’s Mansion” would score higher than “House”), this measures synthesis and organization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2800" i="1" dirty="0">
                <a:solidFill>
                  <a:srgbClr val="414141"/>
                </a:solidFill>
              </a:rPr>
              <a:t>7</a:t>
            </a:r>
            <a:r>
              <a:rPr kumimoji="0" lang="en-US" alt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min. individual exercise.</a:t>
            </a:r>
          </a:p>
        </p:txBody>
      </p:sp>
    </p:spTree>
    <p:extLst>
      <p:ext uri="{BB962C8B-B14F-4D97-AF65-F5344CB8AC3E}">
        <p14:creationId xmlns:p14="http://schemas.microsoft.com/office/powerpoint/2010/main" val="39802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Creative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exercise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49744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2800" i="1" dirty="0">
                <a:solidFill>
                  <a:srgbClr val="414141"/>
                </a:solidFill>
              </a:rPr>
              <a:t>”</a:t>
            </a:r>
            <a:r>
              <a:rPr kumimoji="0" lang="da-DK" alt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Thirty</a:t>
            </a:r>
            <a:r>
              <a:rPr kumimoji="0" lang="da-DK" alt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a-DK" altLang="da-DK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Circles</a:t>
            </a:r>
            <a:r>
              <a:rPr kumimoji="0" lang="da-DK" alt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Test”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da-DK" sz="2800" i="1" dirty="0">
              <a:solidFill>
                <a:srgbClr val="41414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1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1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 min. individual exercise.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C35DD03-B09E-9E9F-D3A2-932B4981B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808" y="1052736"/>
            <a:ext cx="3481031" cy="49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656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4000" spc="-250" dirty="0">
                <a:latin typeface="VIA Type Office" panose="02000503000000020004" pitchFamily="2" charset="0"/>
                <a:cs typeface="+mj-cs"/>
              </a:rPr>
              <a:t>Creative </a:t>
            </a:r>
            <a:r>
              <a:rPr lang="da-DK" altLang="da-DK" sz="4000" spc="-250" dirty="0" err="1">
                <a:latin typeface="VIA Type Office" panose="02000503000000020004" pitchFamily="2" charset="0"/>
                <a:cs typeface="+mj-cs"/>
              </a:rPr>
              <a:t>exercise</a:t>
            </a:r>
            <a:endParaRPr lang="en-US" altLang="da-DK" sz="4000" spc="-250" dirty="0">
              <a:latin typeface="VIA Type Office" panose="02000503000000020004" pitchFamily="2" charset="0"/>
              <a:cs typeface="+mj-cs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741732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da-DK" altLang="da-DK" sz="2800" i="1" dirty="0" err="1"/>
              <a:t>Ideation</a:t>
            </a:r>
            <a:r>
              <a:rPr lang="da-DK" altLang="da-DK" sz="2800" i="1" dirty="0"/>
              <a:t> – </a:t>
            </a:r>
            <a:r>
              <a:rPr lang="da-DK" altLang="da-DK" sz="2800" i="1" dirty="0" err="1"/>
              <a:t>build</a:t>
            </a:r>
            <a:r>
              <a:rPr lang="da-DK" altLang="da-DK" sz="2800" i="1" dirty="0"/>
              <a:t> on </a:t>
            </a:r>
            <a:r>
              <a:rPr lang="da-DK" altLang="da-DK" sz="2800" i="1" dirty="0" err="1"/>
              <a:t>ideas</a:t>
            </a:r>
            <a:r>
              <a:rPr lang="da-DK" altLang="da-DK" sz="2800" i="1" dirty="0"/>
              <a:t> / never </a:t>
            </a:r>
            <a:r>
              <a:rPr lang="da-DK" altLang="da-DK" sz="2800" i="1" dirty="0" err="1"/>
              <a:t>kill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ideas</a:t>
            </a:r>
            <a:r>
              <a:rPr lang="da-DK" altLang="da-DK" sz="2800" i="1" dirty="0"/>
              <a:t>…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 err="1"/>
              <a:t>Say</a:t>
            </a:r>
            <a:r>
              <a:rPr lang="da-DK" altLang="da-DK" sz="2800" i="1" dirty="0"/>
              <a:t> ”</a:t>
            </a:r>
            <a:r>
              <a:rPr lang="da-DK" altLang="da-DK" sz="2800" i="1" dirty="0" err="1"/>
              <a:t>yes…and</a:t>
            </a:r>
            <a:r>
              <a:rPr lang="da-DK" altLang="da-DK" sz="2800" i="1" dirty="0"/>
              <a:t>…”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Version 1</a:t>
            </a:r>
          </a:p>
          <a:p>
            <a:pPr marL="0" indent="0" eaLnBrk="1" hangingPunct="1"/>
            <a:r>
              <a:rPr lang="da-DK" altLang="da-DK" sz="2800" i="1" dirty="0"/>
              <a:t>Person 1 </a:t>
            </a:r>
            <a:r>
              <a:rPr lang="da-DK" altLang="da-DK" sz="2800" i="1" dirty="0" err="1"/>
              <a:t>says</a:t>
            </a:r>
            <a:r>
              <a:rPr lang="da-DK" altLang="da-DK" sz="2800" i="1" dirty="0"/>
              <a:t> ”I </a:t>
            </a:r>
            <a:r>
              <a:rPr lang="da-DK" altLang="da-DK" sz="2800" i="1" dirty="0" err="1"/>
              <a:t>think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we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should</a:t>
            </a:r>
            <a:r>
              <a:rPr lang="da-DK" altLang="da-DK" sz="2800" i="1" dirty="0"/>
              <a:t> all…”</a:t>
            </a:r>
          </a:p>
          <a:p>
            <a:pPr marL="0" indent="0" eaLnBrk="1" hangingPunct="1"/>
            <a:r>
              <a:rPr lang="da-DK" altLang="da-DK" sz="2800" i="1" dirty="0"/>
              <a:t>Person 2 </a:t>
            </a:r>
            <a:r>
              <a:rPr lang="da-DK" altLang="da-DK" sz="2800" i="1" dirty="0" err="1"/>
              <a:t>says</a:t>
            </a:r>
            <a:r>
              <a:rPr lang="da-DK" altLang="da-DK" sz="2800" i="1" dirty="0"/>
              <a:t> ”No – I </a:t>
            </a:r>
            <a:r>
              <a:rPr lang="da-DK" altLang="da-DK" sz="2800" i="1" dirty="0" err="1"/>
              <a:t>don’t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think</a:t>
            </a:r>
            <a:r>
              <a:rPr lang="da-DK" altLang="da-DK" sz="2800" i="1" dirty="0"/>
              <a:t> so”</a:t>
            </a:r>
          </a:p>
          <a:p>
            <a:pPr marL="0" indent="0" eaLnBrk="1" hangingPunct="1"/>
            <a:endParaRPr lang="da-DK" altLang="da-DK" sz="2800" i="1" dirty="0"/>
          </a:p>
          <a:p>
            <a:pPr marL="0" indent="0" eaLnBrk="1" hangingPunct="1"/>
            <a:r>
              <a:rPr lang="da-DK" altLang="da-DK" sz="2800" i="1" dirty="0"/>
              <a:t>Version 2</a:t>
            </a:r>
          </a:p>
          <a:p>
            <a:pPr marL="0" indent="0" eaLnBrk="1" hangingPunct="1"/>
            <a:r>
              <a:rPr lang="da-DK" altLang="da-DK" sz="2800" i="1" dirty="0"/>
              <a:t>Person 1 </a:t>
            </a:r>
            <a:r>
              <a:rPr lang="da-DK" altLang="da-DK" sz="2800" i="1" dirty="0" err="1"/>
              <a:t>says</a:t>
            </a:r>
            <a:r>
              <a:rPr lang="da-DK" altLang="da-DK" sz="2800" i="1" dirty="0"/>
              <a:t> ”I </a:t>
            </a:r>
            <a:r>
              <a:rPr lang="da-DK" altLang="da-DK" sz="2800" i="1" dirty="0" err="1"/>
              <a:t>think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we</a:t>
            </a:r>
            <a:r>
              <a:rPr lang="da-DK" altLang="da-DK" sz="2800" i="1" dirty="0"/>
              <a:t> </a:t>
            </a:r>
            <a:r>
              <a:rPr lang="da-DK" altLang="da-DK" sz="2800" i="1" dirty="0" err="1"/>
              <a:t>should</a:t>
            </a:r>
            <a:r>
              <a:rPr lang="da-DK" altLang="da-DK" sz="2800" i="1" dirty="0"/>
              <a:t> all…”</a:t>
            </a:r>
          </a:p>
          <a:p>
            <a:pPr marL="0" indent="0" eaLnBrk="1" hangingPunct="1"/>
            <a:r>
              <a:rPr lang="da-DK" altLang="da-DK" sz="2800" i="1" dirty="0"/>
              <a:t>Person 2 </a:t>
            </a:r>
            <a:r>
              <a:rPr lang="da-DK" altLang="da-DK" sz="2800" i="1" dirty="0" err="1"/>
              <a:t>says</a:t>
            </a:r>
            <a:r>
              <a:rPr lang="da-DK" altLang="da-DK" sz="2800" i="1" dirty="0"/>
              <a:t> ”Yes – and…”</a:t>
            </a:r>
          </a:p>
          <a:p>
            <a:pPr marL="0" indent="0" eaLnBrk="1" hangingPunct="1"/>
            <a:endParaRPr lang="da-DK" altLang="da-DK" sz="2800" i="1" dirty="0"/>
          </a:p>
        </p:txBody>
      </p:sp>
    </p:spTree>
    <p:extLst>
      <p:ext uri="{BB962C8B-B14F-4D97-AF65-F5344CB8AC3E}">
        <p14:creationId xmlns:p14="http://schemas.microsoft.com/office/powerpoint/2010/main" val="1359520076"/>
      </p:ext>
    </p:extLst>
  </p:cSld>
  <p:clrMapOvr>
    <a:masterClrMapping/>
  </p:clrMapOvr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83000"/>
          </a:lnSpc>
          <a:spcBef>
            <a:spcPct val="20000"/>
          </a:spcBef>
          <a:buFont typeface="VIA Type Office" panose="02000503000000020004" pitchFamily="2" charset="0"/>
          <a:buNone/>
          <a:defRPr sz="1600" kern="1200" spc="-100" baseline="0" dirty="0" smtClean="0">
            <a:solidFill>
              <a:schemeClr val="tx1"/>
            </a:solidFill>
            <a:latin typeface="Via Light Office" panose="02000503000000020004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26487BB-FE3D-494A-A9C6-8C15B9D85F6B}" vid="{C65DB066-AEC4-4B55-8D0A-EA00B4BE1B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1351</Words>
  <Application>Microsoft Office PowerPoint</Application>
  <PresentationFormat>Skærmshow (4:3)</PresentationFormat>
  <Paragraphs>278</Paragraphs>
  <Slides>25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VIA Type Office</vt:lpstr>
      <vt:lpstr>Via Light Office</vt:lpstr>
      <vt:lpstr>VIA Type Office Light</vt:lpstr>
      <vt:lpstr>VIA University College PowerPoint template</vt:lpstr>
      <vt:lpstr>Creative and Effective Marketing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2014-08-24T07:56:25Z</dcterms:created>
  <dcterms:modified xsi:type="dcterms:W3CDTF">2024-10-03T21:56:05Z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