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4"/>
  </p:sldMasterIdLst>
  <p:notesMasterIdLst>
    <p:notesMasterId r:id="rId33"/>
  </p:notesMasterIdLst>
  <p:sldIdLst>
    <p:sldId id="321" r:id="rId5"/>
    <p:sldId id="707" r:id="rId6"/>
    <p:sldId id="662" r:id="rId7"/>
    <p:sldId id="675" r:id="rId8"/>
    <p:sldId id="816" r:id="rId9"/>
    <p:sldId id="692" r:id="rId10"/>
    <p:sldId id="698" r:id="rId11"/>
    <p:sldId id="649" r:id="rId12"/>
    <p:sldId id="708" r:id="rId13"/>
    <p:sldId id="807" r:id="rId14"/>
    <p:sldId id="808" r:id="rId15"/>
    <p:sldId id="806" r:id="rId16"/>
    <p:sldId id="805" r:id="rId17"/>
    <p:sldId id="811" r:id="rId18"/>
    <p:sldId id="810" r:id="rId19"/>
    <p:sldId id="809" r:id="rId20"/>
    <p:sldId id="709" r:id="rId21"/>
    <p:sldId id="657" r:id="rId22"/>
    <p:sldId id="652" r:id="rId23"/>
    <p:sldId id="654" r:id="rId24"/>
    <p:sldId id="653" r:id="rId25"/>
    <p:sldId id="704" r:id="rId26"/>
    <p:sldId id="703" r:id="rId27"/>
    <p:sldId id="817" r:id="rId28"/>
    <p:sldId id="814" r:id="rId29"/>
    <p:sldId id="815" r:id="rId30"/>
    <p:sldId id="818" r:id="rId31"/>
    <p:sldId id="813" r:id="rId32"/>
  </p:sldIdLst>
  <p:sldSz cx="9144000" cy="6858000" type="screen4x3"/>
  <p:notesSz cx="6797675" cy="9926638"/>
  <p:embeddedFontLst>
    <p:embeddedFont>
      <p:font typeface="VIA Type Office" panose="02000503000000020004" pitchFamily="2" charset="0"/>
      <p:regular r:id="rId34"/>
      <p:bold r:id="rId35"/>
      <p:italic r:id="rId36"/>
    </p:embeddedFont>
    <p:embeddedFont>
      <p:font typeface="VIA Type Office Light" panose="02000503000000020004" pitchFamily="2" charset="0"/>
      <p:regular r:id="rId37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3">
          <p15:clr>
            <a:srgbClr val="A4A3A4"/>
          </p15:clr>
        </p15:guide>
        <p15:guide id="2" orient="horz" pos="368">
          <p15:clr>
            <a:srgbClr val="A4A3A4"/>
          </p15:clr>
        </p15:guide>
        <p15:guide id="3" orient="horz" pos="3965">
          <p15:clr>
            <a:srgbClr val="A4A3A4"/>
          </p15:clr>
        </p15:guide>
        <p15:guide id="4" orient="horz" pos="1207">
          <p15:clr>
            <a:srgbClr val="A4A3A4"/>
          </p15:clr>
        </p15:guide>
        <p15:guide id="5" orient="horz" pos="3680">
          <p15:clr>
            <a:srgbClr val="A4A3A4"/>
          </p15:clr>
        </p15:guide>
        <p15:guide id="6" pos="2948">
          <p15:clr>
            <a:srgbClr val="A4A3A4"/>
          </p15:clr>
        </p15:guide>
        <p15:guide id="7" pos="363">
          <p15:clr>
            <a:srgbClr val="A4A3A4"/>
          </p15:clr>
        </p15:guide>
        <p15:guide id="8" pos="1519">
          <p15:clr>
            <a:srgbClr val="A4A3A4"/>
          </p15:clr>
        </p15:guide>
        <p15:guide id="9" pos="1633" userDrawn="1">
          <p15:clr>
            <a:srgbClr val="A4A3A4"/>
          </p15:clr>
        </p15:guide>
        <p15:guide id="10" pos="2812">
          <p15:clr>
            <a:srgbClr val="A4A3A4"/>
          </p15:clr>
        </p15:guide>
        <p15:guide id="11" pos="4105">
          <p15:clr>
            <a:srgbClr val="A4A3A4"/>
          </p15:clr>
        </p15:guide>
        <p15:guide id="12" pos="4241">
          <p15:clr>
            <a:srgbClr val="A4A3A4"/>
          </p15:clr>
        </p15:guide>
        <p15:guide id="13" pos="539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fatter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4D7FF"/>
    <a:srgbClr val="1B03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AB123F-31AF-41B3-B866-C9FCE8B4B639}" v="3" dt="2024-10-08T10:39:16.178"/>
  </p1510:revLst>
</p1510:revInfo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18" autoAdjust="0"/>
    <p:restoredTop sz="85872" autoAdjust="0"/>
  </p:normalViewPr>
  <p:slideViewPr>
    <p:cSldViewPr snapToObjects="1" showGuides="1">
      <p:cViewPr varScale="1">
        <p:scale>
          <a:sx n="68" d="100"/>
          <a:sy n="68" d="100"/>
        </p:scale>
        <p:origin x="1072" y="48"/>
      </p:cViewPr>
      <p:guideLst>
        <p:guide orient="horz" pos="1593"/>
        <p:guide orient="horz" pos="368"/>
        <p:guide orient="horz" pos="3965"/>
        <p:guide orient="horz" pos="1207"/>
        <p:guide orient="horz" pos="3680"/>
        <p:guide pos="2948"/>
        <p:guide pos="363"/>
        <p:guide pos="1519"/>
        <p:guide pos="1633"/>
        <p:guide pos="2812"/>
        <p:guide pos="4105"/>
        <p:guide pos="4241"/>
        <p:guide pos="53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6380D-191E-4967-9FAB-88D89A5831CE}" type="datetimeFigureOut">
              <a:rPr lang="da-DK" smtClean="0"/>
              <a:t>08-10-2024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0183A-898A-47CA-ACA5-7AAC5C5D897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2953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Oo2ynlEsFU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8.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2631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 oktober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https://www.thebalancesmb.com/creative-marketing-who-what-how-3989903</a:t>
            </a:r>
          </a:p>
        </p:txBody>
      </p:sp>
    </p:spTree>
    <p:extLst>
      <p:ext uri="{BB962C8B-B14F-4D97-AF65-F5344CB8AC3E}">
        <p14:creationId xmlns:p14="http://schemas.microsoft.com/office/powerpoint/2010/main" val="2552002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 oktober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https://www.mindmeister.com/blog/how-to-embrace-the-power-of-ideation-marketing-team-guide/</a:t>
            </a:r>
          </a:p>
          <a:p>
            <a:pPr eaLnBrk="1" hangingPunct="1"/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3024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 oktober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https://www.fusingcreativity.com/ideation/</a:t>
            </a:r>
          </a:p>
        </p:txBody>
      </p:sp>
    </p:spTree>
    <p:extLst>
      <p:ext uri="{BB962C8B-B14F-4D97-AF65-F5344CB8AC3E}">
        <p14:creationId xmlns:p14="http://schemas.microsoft.com/office/powerpoint/2010/main" val="278238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8.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14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Brief</a:t>
            </a:r>
          </a:p>
        </p:txBody>
      </p:sp>
    </p:spTree>
    <p:extLst>
      <p:ext uri="{BB962C8B-B14F-4D97-AF65-F5344CB8AC3E}">
        <p14:creationId xmlns:p14="http://schemas.microsoft.com/office/powerpoint/2010/main" val="1874541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 oktober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Brief</a:t>
            </a:r>
          </a:p>
        </p:txBody>
      </p:sp>
    </p:spTree>
    <p:extLst>
      <p:ext uri="{BB962C8B-B14F-4D97-AF65-F5344CB8AC3E}">
        <p14:creationId xmlns:p14="http://schemas.microsoft.com/office/powerpoint/2010/main" val="2697628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 oktober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1607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 oktober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8019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8.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18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0429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8.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19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Design thinking dates back to beginning of 1960’s. And build on creativity tools from the 1950’s. </a:t>
            </a:r>
          </a:p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Bootleg PDF</a:t>
            </a:r>
          </a:p>
        </p:txBody>
      </p:sp>
    </p:spTree>
    <p:extLst>
      <p:ext uri="{BB962C8B-B14F-4D97-AF65-F5344CB8AC3E}">
        <p14:creationId xmlns:p14="http://schemas.microsoft.com/office/powerpoint/2010/main" val="32804299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8.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20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Working on asking the right question</a:t>
            </a:r>
            <a:r>
              <a:rPr lang="en-US" altLang="da-DK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– discover and define</a:t>
            </a:r>
          </a:p>
          <a:p>
            <a:pPr eaLnBrk="1" hangingPunct="1"/>
            <a:r>
              <a:rPr lang="en-US" altLang="da-DK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Working on the right solution – develop and deliver</a:t>
            </a:r>
          </a:p>
          <a:p>
            <a:pPr eaLnBrk="1" hangingPunct="1"/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0429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8.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3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Magic. Mystery. Chaotic.</a:t>
            </a:r>
          </a:p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Impossible to control or repeat or improve.</a:t>
            </a:r>
          </a:p>
        </p:txBody>
      </p:sp>
    </p:spTree>
    <p:extLst>
      <p:ext uri="{BB962C8B-B14F-4D97-AF65-F5344CB8AC3E}">
        <p14:creationId xmlns:p14="http://schemas.microsoft.com/office/powerpoint/2010/main" val="32804299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8.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21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/>
            <a:r>
              <a:rPr lang="en-US" altLang="da-DK" sz="1200" dirty="0">
                <a:latin typeface="+mn-lt"/>
              </a:rPr>
              <a:t>VIA strategic design practice</a:t>
            </a:r>
          </a:p>
          <a:p>
            <a:pPr marL="0" indent="0" eaLnBrk="1" hangingPunct="1"/>
            <a:r>
              <a:rPr lang="en-US" altLang="da-DK" sz="1200" dirty="0">
                <a:latin typeface="+mn-lt"/>
                <a:hlinkClick r:id="rId3"/>
              </a:rPr>
              <a:t>https://youtu.be/uOo2ynlEsFU</a:t>
            </a:r>
            <a:r>
              <a:rPr lang="en-US" altLang="da-DK" sz="1200" dirty="0">
                <a:latin typeface="+mn-lt"/>
              </a:rPr>
              <a:t> </a:t>
            </a:r>
          </a:p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+ PDF</a:t>
            </a:r>
          </a:p>
        </p:txBody>
      </p:sp>
    </p:spTree>
    <p:extLst>
      <p:ext uri="{BB962C8B-B14F-4D97-AF65-F5344CB8AC3E}">
        <p14:creationId xmlns:p14="http://schemas.microsoft.com/office/powerpoint/2010/main" val="32804299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8.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22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2915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8.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23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Problem</a:t>
            </a:r>
            <a:r>
              <a:rPr lang="en-US" altLang="da-DK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– my team is not working efficiently together.</a:t>
            </a:r>
          </a:p>
          <a:p>
            <a:pPr eaLnBrk="1" hangingPunct="1"/>
            <a:endParaRPr lang="en-US" altLang="da-DK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Q: How can I help my</a:t>
            </a:r>
            <a:r>
              <a:rPr lang="en-US" altLang="da-DK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team be a better team?</a:t>
            </a:r>
          </a:p>
          <a:p>
            <a:pPr eaLnBrk="1" hangingPunct="1"/>
            <a:r>
              <a:rPr lang="en-US" altLang="da-DK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Q: Why is my team not already a good team?</a:t>
            </a:r>
          </a:p>
          <a:p>
            <a:pPr eaLnBrk="1" hangingPunct="1"/>
            <a:r>
              <a:rPr lang="en-US" altLang="da-DK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Q: What are the strengths of each team member that the team can use better?</a:t>
            </a:r>
          </a:p>
          <a:p>
            <a:pPr eaLnBrk="1" hangingPunct="1"/>
            <a:r>
              <a:rPr lang="en-US" altLang="da-DK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Q: What does each team member think it takes to be a better team?</a:t>
            </a:r>
          </a:p>
          <a:p>
            <a:pPr eaLnBrk="1" hangingPunct="1"/>
            <a:r>
              <a:rPr lang="en-US" altLang="da-DK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Q: What exactly is it my team needs to do to be efficient?</a:t>
            </a:r>
          </a:p>
          <a:p>
            <a:pPr eaLnBrk="1" hangingPunct="1"/>
            <a:r>
              <a:rPr lang="en-US" altLang="da-DK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… </a:t>
            </a:r>
          </a:p>
          <a:p>
            <a:pPr eaLnBrk="1" hangingPunct="1"/>
            <a:endParaRPr lang="en-US" altLang="da-DK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da-DK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Problem  - people think the elevator is slow</a:t>
            </a:r>
          </a:p>
          <a:p>
            <a:pPr eaLnBrk="1" hangingPunct="1"/>
            <a:endParaRPr lang="en-US" altLang="da-DK" baseline="0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da-DK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Q: how can we make it faster</a:t>
            </a:r>
          </a:p>
          <a:p>
            <a:pPr eaLnBrk="1" hangingPunct="1"/>
            <a:r>
              <a:rPr lang="en-US" altLang="da-DK" baseline="0" dirty="0">
                <a:latin typeface="Arial" panose="020B0604020202020204" pitchFamily="34" charset="0"/>
                <a:ea typeface="ＭＳ Ｐゴシック" panose="020B0600070205080204" pitchFamily="34" charset="-128"/>
              </a:rPr>
              <a:t>Q: how can we make the waiting time more fun and pass faster</a:t>
            </a:r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1005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 oktober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7078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8.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25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80405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8.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26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5954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8.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27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/>
            <a:r>
              <a:rPr lang="en-US" altLang="da-DK" sz="1200" dirty="0">
                <a:latin typeface="+mn-lt"/>
              </a:rPr>
              <a:t>You should have the ability to work with the process. Because then you can:</a:t>
            </a:r>
          </a:p>
          <a:p>
            <a:pPr marL="514350" indent="-514350" eaLnBrk="1" hangingPunct="1">
              <a:buAutoNum type="alphaLcParenR"/>
            </a:pPr>
            <a:r>
              <a:rPr lang="en-US" altLang="da-DK" sz="1200" dirty="0">
                <a:latin typeface="+mn-lt"/>
              </a:rPr>
              <a:t>facilitate the creative process for a creative team or </a:t>
            </a:r>
          </a:p>
          <a:p>
            <a:pPr marL="514350" indent="-514350" eaLnBrk="1" hangingPunct="1">
              <a:buAutoNum type="alphaLcParenR"/>
            </a:pPr>
            <a:r>
              <a:rPr lang="en-US" altLang="da-DK" sz="1200" dirty="0">
                <a:latin typeface="+mn-lt"/>
              </a:rPr>
              <a:t>make creative work in your own team.</a:t>
            </a:r>
            <a:endParaRPr lang="en-US" altLang="da-DK" sz="1100" dirty="0"/>
          </a:p>
          <a:p>
            <a:pPr eaLnBrk="1" hangingPunct="1"/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4769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8.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28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150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8.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4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Reduce chaos. </a:t>
            </a:r>
          </a:p>
        </p:txBody>
      </p:sp>
    </p:spTree>
    <p:extLst>
      <p:ext uri="{BB962C8B-B14F-4D97-AF65-F5344CB8AC3E}">
        <p14:creationId xmlns:p14="http://schemas.microsoft.com/office/powerpoint/2010/main" val="3280429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8.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5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Overcome blocks.</a:t>
            </a:r>
          </a:p>
        </p:txBody>
      </p:sp>
    </p:spTree>
    <p:extLst>
      <p:ext uri="{BB962C8B-B14F-4D97-AF65-F5344CB8AC3E}">
        <p14:creationId xmlns:p14="http://schemas.microsoft.com/office/powerpoint/2010/main" val="204724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8.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6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Premature finish.</a:t>
            </a:r>
          </a:p>
        </p:txBody>
      </p:sp>
    </p:spTree>
    <p:extLst>
      <p:ext uri="{BB962C8B-B14F-4D97-AF65-F5344CB8AC3E}">
        <p14:creationId xmlns:p14="http://schemas.microsoft.com/office/powerpoint/2010/main" val="3280429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8.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7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Time management - half baked solutions</a:t>
            </a:r>
          </a:p>
        </p:txBody>
      </p:sp>
    </p:spTree>
    <p:extLst>
      <p:ext uri="{BB962C8B-B14F-4D97-AF65-F5344CB8AC3E}">
        <p14:creationId xmlns:p14="http://schemas.microsoft.com/office/powerpoint/2010/main" val="3280429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8.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8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Emotional roller coaster</a:t>
            </a:r>
          </a:p>
        </p:txBody>
      </p:sp>
    </p:spTree>
    <p:extLst>
      <p:ext uri="{BB962C8B-B14F-4D97-AF65-F5344CB8AC3E}">
        <p14:creationId xmlns:p14="http://schemas.microsoft.com/office/powerpoint/2010/main" val="3280429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751717D-1A67-4052-9344-519DCE9C0448}" type="datetime2">
              <a:rPr lang="da-DK" altLang="da-DK" smtClean="0"/>
              <a:pPr eaLnBrk="1" hangingPunct="1"/>
              <a:t>8. oktober 2024</a:t>
            </a:fld>
            <a:endParaRPr lang="da-DK" altLang="da-DK"/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431F8E1-F1EA-45C2-8618-1EE3F5FCD05E}" type="slidenum">
              <a:rPr lang="da-DK" altLang="da-DK"/>
              <a:pPr eaLnBrk="1" hangingPunct="1"/>
              <a:t>9</a:t>
            </a:fld>
            <a:endParaRPr lang="da-DK" altLang="da-DK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a-DK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2701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1717D-1A67-4052-9344-519DCE9C0448}" type="datetime2">
              <a:rPr kumimoji="0" lang="da-DK" alt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8. oktober 2024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31F8E1-F1EA-45C2-8618-1EE3F5FCD05E}" type="slidenum">
              <a:rPr kumimoji="0" lang="da-DK" alt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alt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da-DK" dirty="0">
                <a:latin typeface="Arial" panose="020B0604020202020204" pitchFamily="34" charset="0"/>
                <a:ea typeface="ＭＳ Ｐゴシック" panose="020B0600070205080204" pitchFamily="34" charset="-128"/>
              </a:rPr>
              <a:t>https://www.socialmediatoday.com/news/the-creative-process-of-launching-a-marketing-campaign/527365/ </a:t>
            </a:r>
          </a:p>
        </p:txBody>
      </p:sp>
    </p:spTree>
    <p:extLst>
      <p:ext uri="{BB962C8B-B14F-4D97-AF65-F5344CB8AC3E}">
        <p14:creationId xmlns:p14="http://schemas.microsoft.com/office/powerpoint/2010/main" val="216805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77462" y="1174273"/>
            <a:ext cx="6876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31" y="1952837"/>
            <a:ext cx="5969457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3707298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F81F-441E-48B1-9169-9659C7831FA9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30450" y="3168689"/>
            <a:ext cx="2251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9" name="AutoShape 4"/>
          <p:cNvSpPr>
            <a:spLocks/>
          </p:cNvSpPr>
          <p:nvPr userDrawn="1"/>
        </p:nvSpPr>
        <p:spPr bwMode="gray">
          <a:xfrm>
            <a:off x="-2196752" y="584200"/>
            <a:ext cx="21173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ikon 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ikonet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ikon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 pladsholderen 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2370138" y="5934670"/>
            <a:ext cx="2281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 dirty="0">
                <a:solidFill>
                  <a:schemeClr val="tx1"/>
                </a:solidFill>
                <a:latin typeface="+mn-lt"/>
              </a:rPr>
            </a:b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76263" y="584200"/>
            <a:ext cx="1835150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rPr>
              <a:t>Gør tanke til handling</a:t>
            </a:r>
          </a:p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University College</a:t>
            </a:r>
          </a:p>
        </p:txBody>
      </p:sp>
    </p:spTree>
    <p:extLst>
      <p:ext uri="{BB962C8B-B14F-4D97-AF65-F5344CB8AC3E}">
        <p14:creationId xmlns:p14="http://schemas.microsoft.com/office/powerpoint/2010/main" val="344539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FFE92-75FA-4518-94E0-D0EE98A8AC94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kis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774E-2667-47FF-9F97-EF6A8B62F790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øn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3268-7AE6-49FC-8362-9B0442C5770B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85563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mørk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03DA9-2C51-4B50-91FE-8A4763F38D9E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</p:spTree>
    <p:extLst>
      <p:ext uri="{BB962C8B-B14F-4D97-AF65-F5344CB8AC3E}">
        <p14:creationId xmlns:p14="http://schemas.microsoft.com/office/powerpoint/2010/main" val="3745180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mørk foto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Pladsholder til billede 7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 baseline="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D8E7F8-BC09-49EA-B4A1-B7417BB318C6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4"/>
            <a:stretch>
              <a:fillRect/>
            </a:stretch>
          </a:blipFill>
        </p:spPr>
        <p:txBody>
          <a:bodyPr tIns="7200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210637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V - Stort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2628688" y="1581394"/>
            <a:ext cx="3888000" cy="394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15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576262" y="579714"/>
            <a:ext cx="3887787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50" y="579714"/>
            <a:ext cx="3887787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E33C-7934-4869-95D9-524865D22D83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9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22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2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28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29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30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31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23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24" name="Lige forbindelse 47"/>
            <p:cNvCxnSpPr>
              <a:endCxn id="23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6" name="Straight Connector 25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AutoShape 4"/>
          <p:cNvSpPr>
            <a:spLocks/>
          </p:cNvSpPr>
          <p:nvPr userDrawn="1"/>
        </p:nvSpPr>
        <p:spPr bwMode="gray">
          <a:xfrm>
            <a:off x="9252520" y="1546869"/>
            <a:ext cx="211737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ikon 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ikonet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ikon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pladsholderen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59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556" y="1916113"/>
            <a:ext cx="7992888" cy="39227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baseline="0"/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500" baseline="0">
                <a:latin typeface="VIA Type Office Light" panose="02000503000000020004" pitchFamily="2" charset="0"/>
              </a:defRPr>
            </a:lvl2pPr>
            <a:lvl3pPr marL="90000" indent="-450000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2500" spc="-90" baseline="0">
                <a:latin typeface="+mn-lt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sz="1400"/>
            </a:lvl4pPr>
            <a:lvl5pPr marL="0" indent="0">
              <a:lnSpc>
                <a:spcPct val="89000"/>
              </a:lnSpc>
              <a:spcBef>
                <a:spcPts val="0"/>
              </a:spcBef>
              <a:buNone/>
              <a:defRPr sz="1400">
                <a:latin typeface="VIA Type Office Light" panose="02000503000000020004" pitchFamily="2" charset="0"/>
              </a:defRPr>
            </a:lvl5pPr>
            <a:lvl6pPr marL="450000" indent="-45000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400" baseline="0"/>
            </a:lvl6pPr>
            <a:lvl7pPr marL="0" indent="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/>
            </a:lvl7pPr>
            <a:lvl8pPr marL="0" indent="0">
              <a:lnSpc>
                <a:spcPct val="89000"/>
              </a:lnSpc>
              <a:spcBef>
                <a:spcPts val="0"/>
              </a:spcBef>
              <a:buNone/>
              <a:defRPr sz="1050" baseline="0">
                <a:latin typeface="VIA Type Office Light" panose="02000503000000020004" pitchFamily="2" charset="0"/>
              </a:defRPr>
            </a:lvl8pPr>
            <a:lvl9pPr marL="450000" indent="-450000">
              <a:lnSpc>
                <a:spcPct val="89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050" baseline="0"/>
            </a:lvl9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da-DK" dirty="0"/>
              <a:t>Andet niveau </a:t>
            </a:r>
            <a:r>
              <a:rPr lang="da-DK" dirty="0" err="1"/>
              <a:t>Regular</a:t>
            </a:r>
            <a:endParaRPr lang="da-DK" dirty="0"/>
          </a:p>
          <a:p>
            <a:pPr lvl="2"/>
            <a:r>
              <a:rPr lang="da-DK" dirty="0"/>
              <a:t>Tredje niveau Light</a:t>
            </a:r>
          </a:p>
          <a:p>
            <a:pPr lvl="3"/>
            <a:r>
              <a:rPr lang="da-DK" dirty="0"/>
              <a:t>Fjerde niveau H5 </a:t>
            </a:r>
            <a:r>
              <a:rPr lang="da-DK" dirty="0" err="1"/>
              <a:t>Regular</a:t>
            </a:r>
            <a:endParaRPr lang="da-DK" dirty="0"/>
          </a:p>
          <a:p>
            <a:pPr lvl="4"/>
            <a:r>
              <a:rPr lang="da-DK" dirty="0"/>
              <a:t>Femte niveau H5 Light</a:t>
            </a:r>
          </a:p>
          <a:p>
            <a:pPr lvl="5"/>
            <a:r>
              <a:rPr lang="da-DK" dirty="0"/>
              <a:t>Sjette niveau</a:t>
            </a:r>
          </a:p>
          <a:p>
            <a:pPr lvl="6"/>
            <a:r>
              <a:rPr lang="da-DK" dirty="0"/>
              <a:t>Syvende niveau H6 </a:t>
            </a:r>
            <a:r>
              <a:rPr lang="da-DK" dirty="0" err="1"/>
              <a:t>Regular</a:t>
            </a:r>
            <a:endParaRPr lang="da-DK" dirty="0"/>
          </a:p>
          <a:p>
            <a:pPr lvl="7"/>
            <a:r>
              <a:rPr lang="da-DK" dirty="0"/>
              <a:t>Ottende niveau H6 Light</a:t>
            </a:r>
          </a:p>
          <a:p>
            <a:pPr lvl="8"/>
            <a:r>
              <a:rPr lang="da-DK" dirty="0"/>
              <a:t>Niende niveau H6 </a:t>
            </a:r>
            <a:r>
              <a:rPr lang="da-DK" dirty="0" err="1"/>
              <a:t>bullet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5CEE-D437-4DC1-BF99-E4A6E95BC2AD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AutoShape 4"/>
          <p:cNvSpPr>
            <a:spLocks/>
          </p:cNvSpPr>
          <p:nvPr userDrawn="1"/>
        </p:nvSpPr>
        <p:spPr bwMode="gray">
          <a:xfrm>
            <a:off x="-2196752" y="-11761"/>
            <a:ext cx="2117377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1. eller 2. linje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linjen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Light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25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3. Niveau = Bullet 25 pkt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5.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6. Niveau = Bullet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7.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8. Niveau = Light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9. Niveau = Bullet 10,5 pkt 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63679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36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grpSp>
        <p:nvGrpSpPr>
          <p:cNvPr id="38" name="Gruppe 37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9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0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41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42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43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46" name="Tekstboks 45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7" name="Rektangel 46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8" name="Lige forbindelse 47"/>
          <p:cNvCxnSpPr>
            <a:endCxn id="47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414795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I -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0EBC-E042-4B19-B963-0CF9DCA263A9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8" name="Pladsholder til tekst 7"/>
          <p:cNvSpPr>
            <a:spLocks noGrp="1"/>
          </p:cNvSpPr>
          <p:nvPr>
            <p:ph type="body" sz="quarter" idx="13"/>
          </p:nvPr>
        </p:nvSpPr>
        <p:spPr>
          <a:xfrm>
            <a:off x="576263" y="1916113"/>
            <a:ext cx="7991474" cy="3925887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spcBef>
                <a:spcPts val="600"/>
              </a:spcBef>
              <a:defRPr sz="2500" spc="-90" baseline="0"/>
            </a:lvl1pPr>
            <a:lvl2pPr marL="903600">
              <a:lnSpc>
                <a:spcPct val="80000"/>
              </a:lnSpc>
              <a:defRPr sz="2500" spc="-90" baseline="0"/>
            </a:lvl2pPr>
            <a:lvl3pPr marL="1364400">
              <a:lnSpc>
                <a:spcPct val="80000"/>
              </a:lnSpc>
              <a:defRPr sz="2500" spc="-90"/>
            </a:lvl3pPr>
            <a:lvl4pPr marL="1821600">
              <a:lnSpc>
                <a:spcPct val="80000"/>
              </a:lnSpc>
              <a:defRPr sz="2500" spc="-90"/>
            </a:lvl4pPr>
            <a:lvl5pPr marL="1821600">
              <a:lnSpc>
                <a:spcPct val="80000"/>
              </a:lnSpc>
              <a:defRPr sz="2500" spc="-9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9" name="TextBox 3"/>
          <p:cNvSpPr txBox="1"/>
          <p:nvPr userDrawn="1"/>
        </p:nvSpPr>
        <p:spPr>
          <a:xfrm>
            <a:off x="-2330450" y="6631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grpSp>
        <p:nvGrpSpPr>
          <p:cNvPr id="32" name="Gruppe 31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3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4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5" name="Gruppe 34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6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7" name="Lige forbindelse 36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Lige forbindelse 37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ktangel 38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40" name="Tekstboks 39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1" name="Rektangel 40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2" name="Lige forbindelse 41"/>
          <p:cNvCxnSpPr>
            <a:endCxn id="41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566193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III - lille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0136" y="584199"/>
            <a:ext cx="3893914" cy="756569"/>
          </a:xfrm>
        </p:spPr>
        <p:txBody>
          <a:bodyPr tIns="0"/>
          <a:lstStyle>
            <a:lvl1pPr>
              <a:lnSpc>
                <a:spcPct val="80000"/>
              </a:lnSpc>
              <a:defRPr sz="2500" spc="-100" baseline="0">
                <a:latin typeface="+mj-lt"/>
              </a:defRPr>
            </a:lvl1pPr>
          </a:lstStyle>
          <a:p>
            <a:r>
              <a:rPr lang="da-DK" dirty="0"/>
              <a:t>Overskrift i maksimalt to linjer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679950" y="579714"/>
            <a:ext cx="3887787" cy="509026"/>
          </a:xfrm>
        </p:spPr>
        <p:txBody>
          <a:bodyPr>
            <a:normAutofit/>
          </a:bodyPr>
          <a:lstStyle>
            <a:lvl1pPr marL="0" indent="0">
              <a:lnSpc>
                <a:spcPct val="83000"/>
              </a:lnSpc>
              <a:buNone/>
              <a:defRPr sz="1600">
                <a:latin typeface="VIA Type Office Light" panose="02000503000000020004" pitchFamily="2" charset="0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 hasCustomPrompt="1"/>
          </p:nvPr>
        </p:nvSpPr>
        <p:spPr>
          <a:xfrm>
            <a:off x="575556" y="1916113"/>
            <a:ext cx="7992888" cy="392272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/>
            </a:lvl1pPr>
            <a:lvl2pPr marL="0" indent="0">
              <a:lnSpc>
                <a:spcPct val="89000"/>
              </a:lnSpc>
              <a:spcBef>
                <a:spcPts val="0"/>
              </a:spcBef>
              <a:buNone/>
              <a:defRPr sz="1400" baseline="0"/>
            </a:lvl2pPr>
            <a:lvl3pPr marL="0" indent="0">
              <a:spcBef>
                <a:spcPts val="0"/>
              </a:spcBef>
              <a:buFontTx/>
              <a:buNone/>
              <a:defRPr spc="-90" baseline="0">
                <a:latin typeface="VIA Type Office Light" panose="02000503000000020004" pitchFamily="2" charset="0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/>
            </a:lvl4pPr>
            <a:lvl5pPr marL="0" indent="0">
              <a:lnSpc>
                <a:spcPct val="89000"/>
              </a:lnSpc>
              <a:spcBef>
                <a:spcPts val="0"/>
              </a:spcBef>
              <a:buNone/>
              <a:defRPr>
                <a:latin typeface="VIA Type Office Light" panose="02000503000000020004" pitchFamily="2" charset="0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lvl="1"/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lvl="2"/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lvl="4"/>
            <a:r>
              <a:rPr lang="da-DK" dirty="0"/>
              <a:t>H6 Light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E65CF-9E4A-4F96-8758-CD95AEBC3A2B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27" name="Gruppe 26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14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26" name="Gruppe 25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8" name="Lige forbindelse 17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19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pic>
        <p:nvPicPr>
          <p:cNvPr id="32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34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36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9" name="Tekstboks 28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Rektangel 16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1" name="Lige forbindelse 20"/>
          <p:cNvCxnSpPr>
            <a:endCxn id="17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"/>
          <p:cNvSpPr txBox="1"/>
          <p:nvPr userDrawn="1"/>
        </p:nvSpPr>
        <p:spPr>
          <a:xfrm>
            <a:off x="-2330450" y="6631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2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6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31" name="AutoShape 4"/>
          <p:cNvSpPr>
            <a:spLocks/>
          </p:cNvSpPr>
          <p:nvPr userDrawn="1"/>
        </p:nvSpPr>
        <p:spPr bwMode="gray">
          <a:xfrm>
            <a:off x="-2196752" y="584200"/>
            <a:ext cx="21173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48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maksimalt to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6263" y="1914575"/>
            <a:ext cx="3887788" cy="614312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Indsæt underoverskrift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263" y="2528887"/>
            <a:ext cx="3887788" cy="3313114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spcBef>
                <a:spcPts val="600"/>
              </a:spcBef>
              <a:defRPr sz="1800"/>
            </a:lvl1pPr>
            <a:lvl2pPr>
              <a:lnSpc>
                <a:spcPct val="89000"/>
              </a:lnSpc>
              <a:defRPr sz="1800"/>
            </a:lvl2pPr>
            <a:lvl3pPr>
              <a:defRPr sz="1800"/>
            </a:lvl3pPr>
            <a:lvl4pPr>
              <a:lnSpc>
                <a:spcPct val="89000"/>
              </a:lnSpc>
              <a:defRPr sz="1800"/>
            </a:lvl4pPr>
            <a:lvl5pPr>
              <a:lnSpc>
                <a:spcPct val="89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79950" y="1914575"/>
            <a:ext cx="3888495" cy="614311"/>
          </a:xfrm>
        </p:spPr>
        <p:txBody>
          <a:bodyPr anchor="t" anchorCtr="0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25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noProof="0" dirty="0"/>
              <a:t>Indsæt underoverskrift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9950" y="2528887"/>
            <a:ext cx="3888494" cy="3313113"/>
          </a:xfrm>
        </p:spPr>
        <p:txBody>
          <a:bodyPr>
            <a:normAutofit/>
          </a:bodyPr>
          <a:lstStyle>
            <a:lvl1pPr>
              <a:lnSpc>
                <a:spcPct val="89000"/>
              </a:lnSpc>
              <a:spcBef>
                <a:spcPts val="600"/>
              </a:spcBef>
              <a:defRPr sz="1800"/>
            </a:lvl1pPr>
            <a:lvl2pPr>
              <a:lnSpc>
                <a:spcPct val="89000"/>
              </a:lnSpc>
              <a:defRPr sz="1800"/>
            </a:lvl2pPr>
            <a:lvl3pPr>
              <a:defRPr sz="1800"/>
            </a:lvl3pPr>
            <a:lvl4pPr>
              <a:lnSpc>
                <a:spcPct val="89000"/>
              </a:lnSpc>
              <a:defRPr sz="1800"/>
            </a:lvl4pPr>
            <a:lvl5pPr>
              <a:lnSpc>
                <a:spcPct val="89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noProof="0"/>
              <a:t>Klik for at redigere i master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  <a:endParaRPr lang="da-DK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1DA4-F53E-42A1-9359-C105730B3F0D}" type="datetimeFigureOut">
              <a:rPr lang="da-DK" smtClean="0"/>
              <a:t>08-10-2024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49483-E4DF-4F58-9D02-BF1D09F1FA18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487282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 - corporate (U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577462" y="1174273"/>
            <a:ext cx="687600" cy="7020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100" spc="0"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Indsæt ikon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31" y="1952837"/>
            <a:ext cx="5969457" cy="1647614"/>
          </a:xfrm>
        </p:spPr>
        <p:txBody>
          <a:bodyPr tIns="0" anchor="b" anchorCtr="0"/>
          <a:lstStyle>
            <a:lvl1pPr>
              <a:defRPr baseline="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3707298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8F81F-441E-48B1-9169-9659C7831FA9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2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330450" y="3168689"/>
            <a:ext cx="22510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Indsæt hjælpelinjer til 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placering af objekter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1.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Højre klik udenfor slidet </a:t>
            </a:r>
            <a:b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og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’Gitter og hjælpelinjer’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2. 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Sæt kryds ved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’Vis tegne-</a:t>
            </a:r>
            <a:b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hjælpelinjer på skærmen’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3.</a:t>
            </a:r>
            <a:r>
              <a:rPr lang="da-DK" altLang="da-DK" sz="1000" noProof="1">
                <a:solidFill>
                  <a:schemeClr val="tx1"/>
                </a:solidFill>
                <a:latin typeface="+mn-lt"/>
                <a:cs typeface="Arial" charset="0"/>
              </a:rPr>
              <a:t> Vælg </a:t>
            </a: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’OK’</a:t>
            </a:r>
          </a:p>
        </p:txBody>
      </p:sp>
      <p:sp>
        <p:nvSpPr>
          <p:cNvPr id="18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9" name="AutoShape 4"/>
          <p:cNvSpPr>
            <a:spLocks/>
          </p:cNvSpPr>
          <p:nvPr userDrawn="1"/>
        </p:nvSpPr>
        <p:spPr bwMode="gray">
          <a:xfrm>
            <a:off x="-2196752" y="584200"/>
            <a:ext cx="211737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ikon 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ikonet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ikon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 pladsholderen 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16" name="TextBox 17"/>
          <p:cNvSpPr txBox="1">
            <a:spLocks noChangeArrowheads="1"/>
          </p:cNvSpPr>
          <p:nvPr userDrawn="1"/>
        </p:nvSpPr>
        <p:spPr bwMode="auto">
          <a:xfrm>
            <a:off x="-2370138" y="5934670"/>
            <a:ext cx="22812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Generer titlen til alle slides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1.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’Indsæt’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 i topmenuen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2.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Vælg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’Sidehoved og Sidefod’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3.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Skriv titel på præsentation </a:t>
            </a:r>
            <a:br>
              <a:rPr lang="da-DK" altLang="da-DK" sz="1000" dirty="0">
                <a:solidFill>
                  <a:schemeClr val="tx1"/>
                </a:solidFill>
                <a:latin typeface="+mn-lt"/>
              </a:rPr>
            </a:b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ind i tekstfeltet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4. </a:t>
            </a:r>
            <a:r>
              <a:rPr lang="da-DK" altLang="da-DK" sz="1000" dirty="0">
                <a:solidFill>
                  <a:schemeClr val="tx1"/>
                </a:solidFill>
                <a:latin typeface="+mn-lt"/>
              </a:rPr>
              <a:t>Tryk </a:t>
            </a:r>
            <a:r>
              <a:rPr lang="da-DK" altLang="da-DK" sz="1000" b="1" dirty="0">
                <a:solidFill>
                  <a:schemeClr val="tx1"/>
                </a:solidFill>
                <a:latin typeface="+mn-lt"/>
              </a:rPr>
              <a:t>’Anvend på alle’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576263" y="584200"/>
            <a:ext cx="1835150" cy="457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rPr>
              <a:t>Bring ideas to life</a:t>
            </a:r>
          </a:p>
          <a:p>
            <a:pPr marL="0" lv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1600" kern="1200" spc="-100" baseline="0" noProof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VIA University College</a:t>
            </a:r>
          </a:p>
        </p:txBody>
      </p:sp>
    </p:spTree>
    <p:extLst>
      <p:ext uri="{BB962C8B-B14F-4D97-AF65-F5344CB8AC3E}">
        <p14:creationId xmlns:p14="http://schemas.microsoft.com/office/powerpoint/2010/main" val="16929738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 - lys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4665870" y="-6350"/>
            <a:ext cx="4478130" cy="6864350"/>
          </a:xfrm>
          <a:solidFill>
            <a:schemeClr val="bg1"/>
          </a:solidFill>
        </p:spPr>
        <p:txBody>
          <a:bodyPr tIns="792000" anchor="ctr" anchorCtr="0">
            <a:normAutofit/>
          </a:bodyPr>
          <a:lstStyle>
            <a:lvl1pPr marL="0" indent="0" algn="ctr">
              <a:buNone/>
              <a:defRPr sz="1800"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DF362-1097-43DC-BBF2-95CC44949235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77455" y="2392329"/>
            <a:ext cx="3887786" cy="344967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da-DK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a-DK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lang="da-DK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marL="0" lvl="1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marL="0" lvl="2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Tx/>
              <a:buNone/>
            </a:pPr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marL="0" lvl="4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H6 Light</a:t>
            </a:r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-2196752" y="584200"/>
            <a:ext cx="21173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4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6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523005" y="584199"/>
            <a:ext cx="3942235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232756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uppe 29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1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3" name="Gruppe 32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5" name="Lige forbindelse 34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Lige forbindelse 35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ktangel 36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38" name="Tekstboks 37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39" name="Rektangel 38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0" name="Lige forbindelse 39"/>
          <p:cNvCxnSpPr>
            <a:endCxn id="39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576000" y="5922000"/>
            <a:ext cx="1836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2196752" y="584200"/>
            <a:ext cx="211737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1" name="AutoShape 4"/>
          <p:cNvSpPr>
            <a:spLocks/>
          </p:cNvSpPr>
          <p:nvPr userDrawn="1"/>
        </p:nvSpPr>
        <p:spPr bwMode="gray">
          <a:xfrm>
            <a:off x="9252520" y="1546869"/>
            <a:ext cx="211737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billede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det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indsatte billede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billede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pladsholderen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306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 - Mørk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billede 10"/>
          <p:cNvSpPr>
            <a:spLocks noGrp="1"/>
          </p:cNvSpPr>
          <p:nvPr>
            <p:ph type="pic" sz="quarter" idx="14"/>
          </p:nvPr>
        </p:nvSpPr>
        <p:spPr>
          <a:xfrm>
            <a:off x="4665870" y="-6350"/>
            <a:ext cx="4478130" cy="6864350"/>
          </a:xfrm>
          <a:solidFill>
            <a:schemeClr val="tx1"/>
          </a:solidFill>
        </p:spPr>
        <p:txBody>
          <a:bodyPr tIns="792000" anchor="ctr" anchorCtr="0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77455" y="2392329"/>
            <a:ext cx="3887786" cy="344967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lang="da-DK" sz="2500" kern="1200" spc="-1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a-DK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da-DK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lang="da-DK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marL="0" lvl="1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marL="0" lvl="2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Tx/>
              <a:buNone/>
            </a:pPr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marL="0" lvl="4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H6 Light</a:t>
            </a:r>
          </a:p>
        </p:txBody>
      </p:sp>
      <p:sp>
        <p:nvSpPr>
          <p:cNvPr id="10" name="AutoShape 4"/>
          <p:cNvSpPr>
            <a:spLocks/>
          </p:cNvSpPr>
          <p:nvPr userDrawn="1"/>
        </p:nvSpPr>
        <p:spPr bwMode="gray">
          <a:xfrm>
            <a:off x="-2196752" y="584200"/>
            <a:ext cx="2117377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513" y="3200301"/>
            <a:ext cx="4572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ounded Rectangle 43"/>
          <p:cNvSpPr/>
          <p:nvPr userDrawn="1"/>
        </p:nvSpPr>
        <p:spPr>
          <a:xfrm>
            <a:off x="-323913" y="3200301"/>
            <a:ext cx="214312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3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6123" y="3455571"/>
            <a:ext cx="4381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45"/>
          <p:cNvSpPr/>
          <p:nvPr userDrawn="1"/>
        </p:nvSpPr>
        <p:spPr>
          <a:xfrm>
            <a:off x="-327048" y="3455571"/>
            <a:ext cx="219075" cy="201612"/>
          </a:xfrm>
          <a:prstGeom prst="rect">
            <a:avLst/>
          </a:prstGeom>
          <a:solidFill>
            <a:srgbClr val="FFFFFF">
              <a:alpha val="65882"/>
            </a:srgb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sp>
        <p:nvSpPr>
          <p:cNvPr id="25" name="Rounded Rectangle 46"/>
          <p:cNvSpPr/>
          <p:nvPr userDrawn="1"/>
        </p:nvSpPr>
        <p:spPr>
          <a:xfrm>
            <a:off x="-541361" y="3458746"/>
            <a:ext cx="214313" cy="206375"/>
          </a:xfrm>
          <a:prstGeom prst="round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da-DK" sz="2400" dirty="0"/>
          </a:p>
        </p:txBody>
      </p:sp>
      <p:pic>
        <p:nvPicPr>
          <p:cNvPr id="27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232756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6732240" y="5920436"/>
            <a:ext cx="1836204" cy="3744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F48D9F-BF80-4AF7-BBF1-F04729C6D7E1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732241" y="5925421"/>
            <a:ext cx="1836204" cy="37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523005" y="584199"/>
            <a:ext cx="3942235" cy="180813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</a:t>
            </a:r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4" name="Gruppe 33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6" name="Lige forbindelse 35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Lige forbindelse 36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ktangel 37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39" name="Tekstboks 38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Rektangel 39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1" name="Lige forbindelse 40"/>
          <p:cNvCxnSpPr>
            <a:endCxn id="40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76000" y="5922000"/>
            <a:ext cx="1836000" cy="374400"/>
          </a:xfrm>
          <a:blipFill>
            <a:blip r:embed="rId8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sp>
        <p:nvSpPr>
          <p:cNvPr id="43" name="AutoShape 4"/>
          <p:cNvSpPr>
            <a:spLocks/>
          </p:cNvSpPr>
          <p:nvPr userDrawn="1"/>
        </p:nvSpPr>
        <p:spPr bwMode="gray">
          <a:xfrm>
            <a:off x="-2196752" y="584200"/>
            <a:ext cx="2117377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  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endParaRPr lang="da-DK" altLang="da-DK" sz="1000" b="1" baseline="0" noProof="1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25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3. Niveau =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Light 14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4. Niveau = Regular 10,5 pkt</a:t>
            </a: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5. Niveau = Light 10,5 pkt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4" name="AutoShape 4"/>
          <p:cNvSpPr>
            <a:spLocks/>
          </p:cNvSpPr>
          <p:nvPr userDrawn="1"/>
        </p:nvSpPr>
        <p:spPr bwMode="gray">
          <a:xfrm>
            <a:off x="9252520" y="1546869"/>
            <a:ext cx="2117377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 nyt billede</a:t>
            </a:r>
            <a:b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1.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på det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indsatte billede</a:t>
            </a:r>
            <a:b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2. </a:t>
            </a:r>
            <a:r>
              <a:rPr lang="da-DK" altLang="da-DK" sz="1000" b="0" kern="120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Skift billede</a:t>
            </a:r>
          </a:p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3.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Vælg det nye billede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4.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Tryk </a:t>
            </a: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Indsæt</a:t>
            </a:r>
            <a:b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5. 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Højre klik og vælg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1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Nulstil</a:t>
            </a: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 hvis pladsholderen </a:t>
            </a:r>
            <a:b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</a:br>
            <a:r>
              <a:rPr lang="da-DK" altLang="da-DK" sz="1000" b="0" kern="1200" baseline="0" noProof="1">
                <a:solidFill>
                  <a:schemeClr val="tx1"/>
                </a:solidFill>
                <a:latin typeface="+mn-lt"/>
                <a:ea typeface="+mn-ea"/>
                <a:cs typeface="Arial" charset="0"/>
              </a:rPr>
              <a:t>forandrer sig</a:t>
            </a:r>
            <a:endParaRPr lang="da-DK" altLang="da-DK" sz="1000" b="0" kern="1200" noProof="1">
              <a:solidFill>
                <a:schemeClr val="tx1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12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sside VI - tekst/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06F1-A6AF-413B-AB71-74C0F11C5094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9" name="Pladsholder til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577455" y="584199"/>
            <a:ext cx="3887786" cy="5257801"/>
          </a:xfrm>
        </p:spPr>
        <p:txBody>
          <a:bodyPr tIns="36000"/>
          <a:lstStyle>
            <a:lvl1pPr marL="0" indent="0">
              <a:lnSpc>
                <a:spcPct val="83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lang="da-DK" sz="18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defRPr lang="da-DK" sz="1400" kern="1200" spc="-9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600"/>
              </a:spcBef>
              <a:defRPr lang="da-DK" sz="1400" kern="1200" spc="-90" baseline="0" dirty="0" smtClean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3pPr>
            <a:lvl4pPr marL="0" indent="0">
              <a:lnSpc>
                <a:spcPct val="89000"/>
              </a:lnSpc>
              <a:spcBef>
                <a:spcPts val="0"/>
              </a:spcBef>
              <a:buNone/>
              <a:defRPr lang="da-DK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GB" sz="1050" kern="1200" dirty="0">
                <a:solidFill>
                  <a:schemeClr val="tx1"/>
                </a:solidFill>
                <a:latin typeface="VIA Type Office Light" panose="02000503000000020004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da-DK" dirty="0"/>
              <a:t>Første niveau tekst </a:t>
            </a:r>
            <a:r>
              <a:rPr lang="da-DK" dirty="0" err="1"/>
              <a:t>regular</a:t>
            </a:r>
            <a:r>
              <a:rPr lang="da-DK" dirty="0"/>
              <a:t>, brug forøg/formindsk listeniveau for at hoppe mellem niveauerne</a:t>
            </a:r>
          </a:p>
          <a:p>
            <a:pPr marL="0" lvl="1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H5 </a:t>
            </a:r>
            <a:r>
              <a:rPr lang="da-DK" dirty="0" err="1"/>
              <a:t>Regular</a:t>
            </a:r>
            <a:endParaRPr lang="da-DK" dirty="0"/>
          </a:p>
          <a:p>
            <a:pPr marL="0" lvl="2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Tx/>
              <a:buNone/>
            </a:pPr>
            <a:r>
              <a:rPr lang="da-DK" dirty="0"/>
              <a:t>H5 Light</a:t>
            </a:r>
          </a:p>
          <a:p>
            <a:pPr lvl="3"/>
            <a:r>
              <a:rPr lang="da-DK" dirty="0"/>
              <a:t>H6 </a:t>
            </a:r>
            <a:r>
              <a:rPr lang="da-DK" dirty="0" err="1"/>
              <a:t>Regular</a:t>
            </a:r>
            <a:endParaRPr lang="da-DK" dirty="0"/>
          </a:p>
          <a:p>
            <a:pPr marL="0" lvl="4" indent="0" algn="l" defTabSz="914400" rtl="0" eaLnBrk="1" latinLnBrk="0" hangingPunct="1">
              <a:lnSpc>
                <a:spcPct val="89000"/>
              </a:lnSpc>
              <a:spcBef>
                <a:spcPts val="0"/>
              </a:spcBef>
              <a:buFont typeface="VIA Type Office" panose="02000503000000020004" pitchFamily="2" charset="0"/>
              <a:buNone/>
            </a:pPr>
            <a:r>
              <a:rPr lang="da-DK" dirty="0"/>
              <a:t>H6 Light</a:t>
            </a:r>
          </a:p>
        </p:txBody>
      </p:sp>
      <p:sp>
        <p:nvSpPr>
          <p:cNvPr id="13" name="AutoShape 4"/>
          <p:cNvSpPr>
            <a:spLocks/>
          </p:cNvSpPr>
          <p:nvPr userDrawn="1"/>
        </p:nvSpPr>
        <p:spPr bwMode="gray">
          <a:xfrm>
            <a:off x="9252520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linje(r)/ord i overskriften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teksten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</a:p>
        </p:txBody>
      </p:sp>
      <p:grpSp>
        <p:nvGrpSpPr>
          <p:cNvPr id="7" name="Gruppe 6"/>
          <p:cNvGrpSpPr/>
          <p:nvPr userDrawn="1"/>
        </p:nvGrpSpPr>
        <p:grpSpPr>
          <a:xfrm>
            <a:off x="-552513" y="1507530"/>
            <a:ext cx="457200" cy="464820"/>
            <a:chOff x="-552513" y="3200301"/>
            <a:chExt cx="457200" cy="464820"/>
          </a:xfrm>
        </p:grpSpPr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2513" y="3200301"/>
              <a:ext cx="45720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ounded Rectangle 43"/>
            <p:cNvSpPr/>
            <p:nvPr userDrawn="1"/>
          </p:nvSpPr>
          <p:spPr>
            <a:xfrm>
              <a:off x="-323913" y="3200301"/>
              <a:ext cx="214312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pic>
          <p:nvPicPr>
            <p:cNvPr id="24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6123" y="3455571"/>
              <a:ext cx="438150" cy="20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45"/>
            <p:cNvSpPr/>
            <p:nvPr userDrawn="1"/>
          </p:nvSpPr>
          <p:spPr>
            <a:xfrm>
              <a:off x="-327048" y="3455571"/>
              <a:ext cx="219075" cy="201612"/>
            </a:xfrm>
            <a:prstGeom prst="rect">
              <a:avLst/>
            </a:prstGeom>
            <a:solidFill>
              <a:srgbClr val="FFFFFF">
                <a:alpha val="65882"/>
              </a:srgb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  <p:sp>
          <p:nvSpPr>
            <p:cNvPr id="26" name="Rounded Rectangle 46"/>
            <p:cNvSpPr/>
            <p:nvPr userDrawn="1"/>
          </p:nvSpPr>
          <p:spPr>
            <a:xfrm>
              <a:off x="-541361" y="3458746"/>
              <a:ext cx="214313" cy="206375"/>
            </a:xfrm>
            <a:prstGeom prst="round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da-DK" sz="2400" dirty="0"/>
            </a:p>
          </p:txBody>
        </p:sp>
      </p:grp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4631419" y="584198"/>
            <a:ext cx="3937026" cy="367289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/>
              <a:t>Overskrift i flere linjer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9252520" y="1232756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4"/>
          <p:cNvSpPr>
            <a:spLocks/>
          </p:cNvSpPr>
          <p:nvPr userDrawn="1"/>
        </p:nvSpPr>
        <p:spPr bwMode="gray">
          <a:xfrm>
            <a:off x="-2196752" y="584200"/>
            <a:ext cx="211737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Typografier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1. Niveau = Regular 18 pkt</a:t>
            </a:r>
          </a:p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2. Niveau = Regular 14 pkt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b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Brug 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‘Forøg/Formindsk listeniveau’ 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for at hoppe mellem niveauer </a:t>
            </a:r>
            <a:endParaRPr lang="da-DK" altLang="da-DK" sz="1000" b="0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grpSp>
        <p:nvGrpSpPr>
          <p:cNvPr id="31" name="Gruppe 30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32" name="Picture 2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3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34" name="Gruppe 33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6" name="Lige forbindelse 35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Lige forbindelse 36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ktangel 37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39" name="Tekstboks 38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Rektangel 39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41" name="Lige forbindelse 40"/>
          <p:cNvCxnSpPr>
            <a:endCxn id="40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3"/>
          <p:cNvSpPr txBox="1"/>
          <p:nvPr userDrawn="1"/>
        </p:nvSpPr>
        <p:spPr>
          <a:xfrm>
            <a:off x="-2330450" y="2528888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4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7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009181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80A49-9E4D-4041-B8FA-3CA46EBBF1A1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grpSp>
        <p:nvGrpSpPr>
          <p:cNvPr id="6" name="Gruppe 5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9" name="Gruppe 8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1" name="Lige forbindelse 10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Lige forbindelse 11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ktangel 12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14" name="Tekstboks 13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Rektangel 14"/>
          <p:cNvSpPr/>
          <p:nvPr userDrawn="1"/>
        </p:nvSpPr>
        <p:spPr>
          <a:xfrm>
            <a:off x="-1019379" y="591896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16" name="Lige forbindelse 15"/>
          <p:cNvCxnSpPr>
            <a:endCxn id="15" idx="0"/>
          </p:cNvCxnSpPr>
          <p:nvPr userDrawn="1"/>
        </p:nvCxnSpPr>
        <p:spPr>
          <a:xfrm>
            <a:off x="-720588" y="4503569"/>
            <a:ext cx="145890" cy="1415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"/>
          <p:cNvSpPr txBox="1"/>
          <p:nvPr userDrawn="1"/>
        </p:nvSpPr>
        <p:spPr>
          <a:xfrm>
            <a:off x="-2330450" y="6631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4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06991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 - stor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791" y="584200"/>
            <a:ext cx="6001897" cy="3863864"/>
          </a:xfrm>
        </p:spPr>
        <p:txBody>
          <a:bodyPr tIns="90000" anchor="t" anchorCtr="0"/>
          <a:lstStyle>
            <a:lvl1pPr>
              <a:defRPr sz="7200"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1141E-2527-4759-A086-BA2462B7CB2E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2" name="AutoShape 4"/>
          <p:cNvSpPr>
            <a:spLocks/>
          </p:cNvSpPr>
          <p:nvPr userDrawn="1"/>
        </p:nvSpPr>
        <p:spPr bwMode="gray">
          <a:xfrm>
            <a:off x="-1951038" y="584200"/>
            <a:ext cx="18716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ord i overskrift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0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grpSp>
        <p:nvGrpSpPr>
          <p:cNvPr id="14" name="Gruppe 37"/>
          <p:cNvGrpSpPr/>
          <p:nvPr userDrawn="1"/>
        </p:nvGrpSpPr>
        <p:grpSpPr>
          <a:xfrm>
            <a:off x="-2261220" y="3657183"/>
            <a:ext cx="2148167" cy="3180414"/>
            <a:chOff x="-2261220" y="2628888"/>
            <a:chExt cx="2148167" cy="3180414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61220" y="3506000"/>
              <a:ext cx="2131203" cy="2048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6" name="TextBox 11"/>
            <p:cNvSpPr txBox="1"/>
            <p:nvPr userDrawn="1"/>
          </p:nvSpPr>
          <p:spPr>
            <a:xfrm>
              <a:off x="-1944724" y="2628888"/>
              <a:ext cx="1824090" cy="8463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Skift baggrundsfarve</a:t>
              </a:r>
              <a:b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</a:b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1.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K</a:t>
              </a:r>
              <a:r>
                <a:rPr lang="da-DK" sz="100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lik udenfor diaset,</a:t>
              </a:r>
              <a:r>
                <a:rPr lang="da-DK" sz="100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vælg </a:t>
              </a:r>
              <a:r>
                <a:rPr lang="da-DK" sz="1000" b="1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Formater baggrund </a:t>
              </a:r>
            </a:p>
            <a:p>
              <a:pPr algn="r">
                <a:spcBef>
                  <a:spcPts val="600"/>
                </a:spcBef>
                <a:defRPr/>
              </a:pP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2. 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Vælg</a:t>
              </a:r>
              <a:r>
                <a:rPr lang="da-DK" sz="1000" b="1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‘Massiv udfyldning’</a:t>
              </a:r>
              <a:r>
                <a:rPr lang="da-DK" sz="1000" b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og vælg farve</a:t>
              </a:r>
              <a:r>
                <a:rPr lang="da-DK" sz="1000" b="0" baseline="0" noProof="1">
                  <a:solidFill>
                    <a:schemeClr val="tx1"/>
                  </a:solidFill>
                  <a:latin typeface="+mn-lt"/>
                  <a:cs typeface="Arial" panose="020B0604020202020204" pitchFamily="34" charset="0"/>
                </a:rPr>
                <a:t> fra VIAs farvepalette</a:t>
              </a:r>
            </a:p>
          </p:txBody>
        </p:sp>
        <p:grpSp>
          <p:nvGrpSpPr>
            <p:cNvPr id="17" name="Gruppe 40"/>
            <p:cNvGrpSpPr/>
            <p:nvPr userDrawn="1"/>
          </p:nvGrpSpPr>
          <p:grpSpPr>
            <a:xfrm>
              <a:off x="-1426464" y="4317211"/>
              <a:ext cx="1313411" cy="1492091"/>
              <a:chOff x="-1426464" y="4279878"/>
              <a:chExt cx="1313411" cy="1492091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394252" y="4279878"/>
                <a:ext cx="1264235" cy="149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19" name="Lige forbindelse 42"/>
              <p:cNvCxnSpPr/>
              <p:nvPr userDrawn="1"/>
            </p:nvCxnSpPr>
            <p:spPr>
              <a:xfrm>
                <a:off x="-1426464" y="5486400"/>
                <a:ext cx="1313411" cy="1296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Lige forbindelse 43"/>
              <p:cNvCxnSpPr/>
              <p:nvPr userDrawn="1"/>
            </p:nvCxnSpPr>
            <p:spPr>
              <a:xfrm flipV="1">
                <a:off x="-1426464" y="5486400"/>
                <a:ext cx="1306761" cy="1363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ktangel 44"/>
              <p:cNvSpPr/>
              <p:nvPr userDrawn="1"/>
            </p:nvSpPr>
            <p:spPr>
              <a:xfrm>
                <a:off x="-1124764" y="4855860"/>
                <a:ext cx="105385" cy="108012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</p:grpSp>
      <p:sp>
        <p:nvSpPr>
          <p:cNvPr id="22" name="Rektangel 46"/>
          <p:cNvSpPr/>
          <p:nvPr userDrawn="1"/>
        </p:nvSpPr>
        <p:spPr>
          <a:xfrm>
            <a:off x="-1019379" y="5777498"/>
            <a:ext cx="889362" cy="1105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cxnSp>
        <p:nvCxnSpPr>
          <p:cNvPr id="23" name="Lige forbindelse 47"/>
          <p:cNvCxnSpPr>
            <a:endCxn id="22" idx="0"/>
          </p:cNvCxnSpPr>
          <p:nvPr userDrawn="1"/>
        </p:nvCxnSpPr>
        <p:spPr>
          <a:xfrm>
            <a:off x="-720588" y="4448064"/>
            <a:ext cx="145890" cy="1329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kstboks 45"/>
          <p:cNvSpPr txBox="1"/>
          <p:nvPr userDrawn="1"/>
        </p:nvSpPr>
        <p:spPr>
          <a:xfrm>
            <a:off x="-2389014" y="5918968"/>
            <a:ext cx="962550" cy="53436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lIns="0" tIns="36000" rIns="36000" bIns="3600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Den lyse grå baggrundsfarve </a:t>
            </a:r>
            <a:b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</a:br>
            <a:r>
              <a:rPr kumimoji="0" lang="da-DK" sz="1000" b="0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rPr>
              <a:t>er highlightet </a:t>
            </a:r>
            <a:endParaRPr kumimoji="0" lang="da-DK" sz="1000" b="1" i="0" u="none" strike="noStrike" kern="1200" cap="none" spc="0" normalizeH="0" baseline="0" noProof="1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-1426464" y="5975494"/>
            <a:ext cx="301700" cy="2106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46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- medium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C75B-4F11-4478-B54B-732E83F76A76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389014" y="3657183"/>
            <a:ext cx="2275961" cy="3180414"/>
            <a:chOff x="-2389014" y="3657183"/>
            <a:chExt cx="2275961" cy="3180414"/>
          </a:xfrm>
        </p:grpSpPr>
        <p:grpSp>
          <p:nvGrpSpPr>
            <p:cNvPr id="16" name="Gruppe 37"/>
            <p:cNvGrpSpPr/>
            <p:nvPr userDrawn="1"/>
          </p:nvGrpSpPr>
          <p:grpSpPr>
            <a:xfrm>
              <a:off x="-2261220" y="3657183"/>
              <a:ext cx="2148167" cy="3180414"/>
              <a:chOff x="-2261220" y="2628888"/>
              <a:chExt cx="2148167" cy="3180414"/>
            </a:xfrm>
          </p:grpSpPr>
          <p:pic>
            <p:nvPicPr>
              <p:cNvPr id="17" name="Picture 2"/>
              <p:cNvPicPr>
                <a:picLocks noChangeAspect="1" noChangeArrowheads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261220" y="3506000"/>
                <a:ext cx="2131203" cy="2048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8" name="TextBox 11"/>
              <p:cNvSpPr txBox="1"/>
              <p:nvPr userDrawn="1"/>
            </p:nvSpPr>
            <p:spPr>
              <a:xfrm>
                <a:off x="-1944724" y="2628888"/>
                <a:ext cx="1824090" cy="8463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Skift baggrundsfarve</a:t>
                </a:r>
                <a:b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</a:b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1.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K</a:t>
                </a:r>
                <a:r>
                  <a:rPr lang="da-DK" sz="100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lik udenfor diaset,</a:t>
                </a:r>
                <a:r>
                  <a:rPr lang="da-DK" sz="100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vælg </a:t>
                </a:r>
                <a:r>
                  <a:rPr lang="da-DK" sz="1000" b="1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Formater baggrund </a:t>
                </a:r>
              </a:p>
              <a:p>
                <a:pPr algn="r">
                  <a:spcBef>
                    <a:spcPts val="600"/>
                  </a:spcBef>
                  <a:defRPr/>
                </a:pP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2. 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Vælg</a:t>
                </a:r>
                <a:r>
                  <a:rPr lang="da-DK" sz="1000" b="1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‘Massiv udfyldning’</a:t>
                </a:r>
                <a:r>
                  <a:rPr lang="da-DK" sz="1000" b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og vælg farve</a:t>
                </a:r>
                <a:r>
                  <a:rPr lang="da-DK" sz="1000" b="0" baseline="0" noProof="1">
                    <a:solidFill>
                      <a:schemeClr val="tx1"/>
                    </a:solidFill>
                    <a:latin typeface="+mn-lt"/>
                    <a:cs typeface="Arial" panose="020B0604020202020204" pitchFamily="34" charset="0"/>
                  </a:rPr>
                  <a:t> fra VIAs farvepalette</a:t>
                </a:r>
              </a:p>
            </p:txBody>
          </p:sp>
          <p:grpSp>
            <p:nvGrpSpPr>
              <p:cNvPr id="19" name="Gruppe 40"/>
              <p:cNvGrpSpPr/>
              <p:nvPr userDrawn="1"/>
            </p:nvGrpSpPr>
            <p:grpSpPr>
              <a:xfrm>
                <a:off x="-1426464" y="4317211"/>
                <a:ext cx="1313411" cy="1492091"/>
                <a:chOff x="-1426464" y="4279878"/>
                <a:chExt cx="1313411" cy="1492091"/>
              </a:xfrm>
            </p:grpSpPr>
            <p:pic>
              <p:nvPicPr>
                <p:cNvPr id="20" name="Picture 2"/>
                <p:cNvPicPr>
                  <a:picLocks noChangeAspect="1" noChangeArrowheads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394252" y="4279878"/>
                  <a:ext cx="1264235" cy="14920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cxnSp>
              <p:nvCxnSpPr>
                <p:cNvPr id="21" name="Lige forbindelse 42"/>
                <p:cNvCxnSpPr/>
                <p:nvPr userDrawn="1"/>
              </p:nvCxnSpPr>
              <p:spPr>
                <a:xfrm>
                  <a:off x="-1426464" y="5486400"/>
                  <a:ext cx="1313411" cy="1296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Lige forbindelse 43"/>
                <p:cNvCxnSpPr/>
                <p:nvPr userDrawn="1"/>
              </p:nvCxnSpPr>
              <p:spPr>
                <a:xfrm flipV="1">
                  <a:off x="-1426464" y="5486400"/>
                  <a:ext cx="1306761" cy="13633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Rektangel 44"/>
                <p:cNvSpPr/>
                <p:nvPr userDrawn="1"/>
              </p:nvSpPr>
              <p:spPr>
                <a:xfrm>
                  <a:off x="-1124764" y="4855860"/>
                  <a:ext cx="105385" cy="108012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a-DK" dirty="0"/>
                </a:p>
              </p:txBody>
            </p:sp>
          </p:grpSp>
        </p:grpSp>
        <p:sp>
          <p:nvSpPr>
            <p:cNvPr id="24" name="Rektangel 46"/>
            <p:cNvSpPr/>
            <p:nvPr userDrawn="1"/>
          </p:nvSpPr>
          <p:spPr>
            <a:xfrm>
              <a:off x="-1019379" y="5777498"/>
              <a:ext cx="889362" cy="110532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cxnSp>
          <p:nvCxnSpPr>
            <p:cNvPr id="25" name="Lige forbindelse 47"/>
            <p:cNvCxnSpPr>
              <a:endCxn id="24" idx="0"/>
            </p:cNvCxnSpPr>
            <p:nvPr userDrawn="1"/>
          </p:nvCxnSpPr>
          <p:spPr>
            <a:xfrm>
              <a:off x="-762135" y="4503569"/>
              <a:ext cx="187437" cy="12739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kstboks 45"/>
            <p:cNvSpPr txBox="1"/>
            <p:nvPr userDrawn="1"/>
          </p:nvSpPr>
          <p:spPr>
            <a:xfrm>
              <a:off x="-2389014" y="5918968"/>
              <a:ext cx="962550" cy="5343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square" lIns="0" tIns="36000" rIns="36000" bIns="36000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Den lyse grå baggrundsfarve </a:t>
              </a:r>
              <a:b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</a:br>
              <a:r>
                <a:rPr kumimoji="0" lang="da-DK" sz="1000" b="0" i="0" u="none" strike="noStrike" kern="1200" cap="none" spc="0" normalizeH="0" baseline="0" noProof="1">
                  <a:ln>
                    <a:noFill/>
                  </a:ln>
                  <a:solidFill>
                    <a:srgbClr val="414141"/>
                  </a:solidFill>
                  <a:effectLst/>
                  <a:uLnTx/>
                  <a:uFillTx/>
                  <a:latin typeface="+mn-lt"/>
                  <a:cs typeface="Arial" panose="020B0604020202020204" pitchFamily="34" charset="0"/>
                </a:rPr>
                <a:t>er highlightet </a:t>
              </a:r>
              <a:endParaRPr kumimoji="0" lang="da-DK" sz="1000" b="1" i="0" u="none" strike="noStrike" kern="1200" cap="none" spc="0" normalizeH="0" baseline="0" noProof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cxnSp>
          <p:nvCxnSpPr>
            <p:cNvPr id="27" name="Straight Connector 26"/>
            <p:cNvCxnSpPr/>
            <p:nvPr userDrawn="1"/>
          </p:nvCxnSpPr>
          <p:spPr>
            <a:xfrm flipV="1">
              <a:off x="-1426464" y="5975494"/>
              <a:ext cx="301700" cy="210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4323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III lys foto bag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1" name="Pladsholder til billede 7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144000" cy="6858000"/>
          </a:xfrm>
        </p:spPr>
        <p:txBody>
          <a:bodyPr tIns="864000" anchor="ctr" anchorCtr="0">
            <a:normAutofit/>
          </a:bodyPr>
          <a:lstStyle>
            <a:lvl1pPr marL="0" indent="0" algn="ctr">
              <a:buNone/>
              <a:defRPr sz="1800" spc="0" baseline="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en-GB" noProof="1"/>
              <a:t>Indsæt 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DADFD-D157-4D97-A67A-05542057380F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8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19728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l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3DC74-F0C6-4ED3-9B16-1AD7E10464DD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135702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8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BD4C3-4D1D-4BD3-B193-05BE4DE7C61A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5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328512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ød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9BF0-2E14-4569-94E6-9FE32D0DBF13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a Forside I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7200" y="584200"/>
            <a:ext cx="5969489" cy="1188616"/>
          </a:xfrm>
        </p:spPr>
        <p:txBody>
          <a:bodyPr tIns="97200" anchor="t" anchorCtr="0"/>
          <a:lstStyle>
            <a:lvl1pPr>
              <a:defRPr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1" y="1835441"/>
            <a:ext cx="5940688" cy="112585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DC955-86B9-45DC-88DE-D09CC2FD5049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Titel på præsentationen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07366-CB75-4AA8-9E5B-928B849F427C}" type="slidenum">
              <a:rPr lang="da-DK" smtClean="0"/>
              <a:t>‹nr.›</a:t>
            </a:fld>
            <a:endParaRPr lang="da-DK" dirty="0"/>
          </a:p>
        </p:txBody>
      </p:sp>
      <p:pic>
        <p:nvPicPr>
          <p:cNvPr id="13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042"/>
          <a:stretch/>
        </p:blipFill>
        <p:spPr bwMode="auto">
          <a:xfrm>
            <a:off x="-1620688" y="1304765"/>
            <a:ext cx="1525375" cy="50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/>
          </p:cNvSpPr>
          <p:nvPr userDrawn="1"/>
        </p:nvSpPr>
        <p:spPr bwMode="gray">
          <a:xfrm>
            <a:off x="-2196752" y="584200"/>
            <a:ext cx="211737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Char char="•"/>
              <a:tabLst>
                <a:tab pos="1778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Char char="–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778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da-DK" altLang="da-DK" sz="1000" b="1" noProof="1">
                <a:solidFill>
                  <a:schemeClr val="tx1"/>
                </a:solidFill>
                <a:latin typeface="+mn-lt"/>
                <a:cs typeface="Arial" charset="0"/>
              </a:rPr>
              <a:t>Highlight </a:t>
            </a: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anden linje i overskriften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ved at markere ordet(ene) </a:t>
            </a:r>
            <a:b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0" noProof="1">
                <a:solidFill>
                  <a:schemeClr val="tx1"/>
                </a:solidFill>
                <a:latin typeface="+mn-lt"/>
                <a:cs typeface="Arial" charset="0"/>
              </a:rPr>
              <a:t>og vælge Overskrift-fonten</a:t>
            </a: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b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</a:br>
            <a:r>
              <a:rPr lang="da-DK" altLang="da-DK" sz="1000" b="1" baseline="0" noProof="1">
                <a:solidFill>
                  <a:schemeClr val="tx1"/>
                </a:solidFill>
                <a:latin typeface="+mn-lt"/>
                <a:cs typeface="Arial" charset="0"/>
              </a:rPr>
              <a:t>VIA Type Office regular</a:t>
            </a:r>
            <a:endParaRPr lang="da-DK" altLang="da-DK" sz="1000" b="1" noProof="1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4" name="TextBox 3"/>
          <p:cNvSpPr txBox="1"/>
          <p:nvPr userDrawn="1"/>
        </p:nvSpPr>
        <p:spPr>
          <a:xfrm>
            <a:off x="-2330450" y="1916113"/>
            <a:ext cx="22098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layout/design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Højre klik udenfor dit slide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et passende layout 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fra “drop ned” menuen</a:t>
            </a:r>
            <a:b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10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Når du laver et nyt slide kan du vælge layout direkt under knappen ‘Nyt dias’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76000" y="5922000"/>
            <a:ext cx="1836000" cy="374400"/>
          </a:xfrm>
          <a:blipFill>
            <a:blip r:embed="rId3"/>
            <a:stretch>
              <a:fillRect/>
            </a:stretch>
          </a:blipFill>
        </p:spPr>
        <p:txBody>
          <a:bodyPr tIns="0">
            <a:normAutofit/>
          </a:bodyPr>
          <a:lstStyle>
            <a:lvl1pPr>
              <a:defRPr sz="100"/>
            </a:lvl1pPr>
          </a:lstStyle>
          <a:p>
            <a:pPr lvl="0"/>
            <a:r>
              <a:rPr lang="da-DK" noProof="1"/>
              <a:t>Klik for at redigere i master</a:t>
            </a:r>
          </a:p>
        </p:txBody>
      </p:sp>
    </p:spTree>
    <p:extLst>
      <p:ext uri="{BB962C8B-B14F-4D97-AF65-F5344CB8AC3E}">
        <p14:creationId xmlns:p14="http://schemas.microsoft.com/office/powerpoint/2010/main" val="2580266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240" y="5920436"/>
            <a:ext cx="1836204" cy="374400"/>
          </a:xfrm>
          <a:prstGeom prst="rect">
            <a:avLst/>
          </a:prstGeom>
          <a:blipFill>
            <a:blip r:embed="rId25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77A60AE2-C045-43FC-8FA0-F88D1E0E8D25}" type="datetime2">
              <a:rPr lang="da-DK" smtClean="0"/>
              <a:pPr/>
              <a:t>8. oktober 2024</a:t>
            </a:fld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32241" y="5925421"/>
            <a:ext cx="1836204" cy="3744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fld id="{5BA07366-CB75-4AA8-9E5B-928B849F427C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006" y="584199"/>
            <a:ext cx="8044732" cy="1194905"/>
          </a:xfrm>
          <a:prstGeom prst="rect">
            <a:avLst/>
          </a:prstGeom>
        </p:spPr>
        <p:txBody>
          <a:bodyPr vert="horz" lIns="0" tIns="108000" rIns="0" bIns="0" rtlCol="0" anchor="t" anchorCtr="0">
            <a:noAutofit/>
          </a:bodyPr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556" y="1914396"/>
            <a:ext cx="7992888" cy="39244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7313" y="5920436"/>
            <a:ext cx="1836737" cy="374001"/>
          </a:xfrm>
          <a:prstGeom prst="rect">
            <a:avLst/>
          </a:prstGeom>
          <a:blipFill>
            <a:blip r:embed="rId25"/>
            <a:stretch>
              <a:fillRect/>
            </a:stretch>
          </a:blipFill>
        </p:spPr>
        <p:txBody>
          <a:bodyPr vert="horz" lIns="0" tIns="90000" rIns="0" bIns="0" rtlCol="0" anchor="t" anchorCtr="0"/>
          <a:lstStyle>
            <a:lvl1pPr algn="l">
              <a:lnSpc>
                <a:spcPct val="125000"/>
              </a:lnSpc>
              <a:defRPr sz="800">
                <a:solidFill>
                  <a:schemeClr val="tx1"/>
                </a:solidFill>
                <a:latin typeface="VIA Type Office Light" panose="02000503000000020004" pitchFamily="2" charset="0"/>
              </a:defRPr>
            </a:lvl1pPr>
          </a:lstStyle>
          <a:p>
            <a:r>
              <a:rPr lang="da-DK" dirty="0"/>
              <a:t>Titel på præsentationen</a:t>
            </a:r>
          </a:p>
        </p:txBody>
      </p:sp>
    </p:spTree>
    <p:extLst>
      <p:ext uri="{BB962C8B-B14F-4D97-AF65-F5344CB8AC3E}">
        <p14:creationId xmlns:p14="http://schemas.microsoft.com/office/powerpoint/2010/main" val="43822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62" r:id="rId3"/>
    <p:sldLayoutId id="2147483661" r:id="rId4"/>
    <p:sldLayoutId id="2147483665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3" r:id="rId13"/>
    <p:sldLayoutId id="2147483664" r:id="rId14"/>
    <p:sldLayoutId id="2147483666" r:id="rId15"/>
    <p:sldLayoutId id="2147483650" r:id="rId16"/>
    <p:sldLayoutId id="2147483674" r:id="rId17"/>
    <p:sldLayoutId id="2147483679" r:id="rId18"/>
    <p:sldLayoutId id="2147483682" r:id="rId19"/>
    <p:sldLayoutId id="2147483676" r:id="rId20"/>
    <p:sldLayoutId id="2147483677" r:id="rId21"/>
    <p:sldLayoutId id="2147483678" r:id="rId22"/>
    <p:sldLayoutId id="2147483655" r:id="rId23"/>
  </p:sldLayoutIdLst>
  <p:hf hdr="0"/>
  <p:txStyles>
    <p:titleStyle>
      <a:lvl1pPr algn="l" defTabSz="914400" rtl="0" eaLnBrk="1" latinLnBrk="0" hangingPunct="1">
        <a:lnSpc>
          <a:spcPct val="73000"/>
        </a:lnSpc>
        <a:spcBef>
          <a:spcPct val="0"/>
        </a:spcBef>
        <a:buNone/>
        <a:defRPr sz="4800" kern="1200" spc="-250" baseline="0">
          <a:solidFill>
            <a:schemeClr val="tx1"/>
          </a:solidFill>
          <a:latin typeface="VIA Type Office Light" panose="02000503000000020004" pitchFamily="2" charset="0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ct val="80000"/>
        </a:lnSpc>
        <a:spcBef>
          <a:spcPct val="20000"/>
        </a:spcBef>
        <a:buFont typeface="VIA Type Office" panose="02000503000000020004" pitchFamily="2" charset="0"/>
        <a:buChar char="–"/>
        <a:defRPr sz="2500" kern="1200" spc="-100" baseline="0">
          <a:solidFill>
            <a:schemeClr val="tx1"/>
          </a:solidFill>
          <a:latin typeface="+mn-lt"/>
          <a:ea typeface="+mn-ea"/>
          <a:cs typeface="+mn-cs"/>
        </a:defRPr>
      </a:lvl1pPr>
      <a:lvl2pPr marL="918000" indent="-450000" algn="l" defTabSz="914400" rtl="0" eaLnBrk="1" latinLnBrk="0" hangingPunct="1">
        <a:spcBef>
          <a:spcPts val="600"/>
        </a:spcBef>
        <a:buFont typeface="VIA Type Office" panose="02000503000000020004" pitchFamily="2" charset="0"/>
        <a:buChar char="–"/>
        <a:defRPr sz="1800" kern="1200" spc="-90" baseline="0">
          <a:solidFill>
            <a:schemeClr val="tx1"/>
          </a:solidFill>
          <a:latin typeface="+mn-lt"/>
          <a:ea typeface="+mn-ea"/>
          <a:cs typeface="+mn-cs"/>
        </a:defRPr>
      </a:lvl2pPr>
      <a:lvl3pPr marL="1378800" indent="-450000" algn="l" defTabSz="914400" rtl="0" eaLnBrk="1" latinLnBrk="0" hangingPunct="1">
        <a:lnSpc>
          <a:spcPct val="89000"/>
        </a:lnSpc>
        <a:spcBef>
          <a:spcPts val="600"/>
        </a:spcBef>
        <a:buFont typeface="VIA Type Office" panose="02000503000000020004" pitchFamily="2" charset="0"/>
        <a:buChar char="–"/>
        <a:defRPr sz="1400" kern="1200" spc="-50" baseline="0">
          <a:solidFill>
            <a:schemeClr val="tx1"/>
          </a:solidFill>
          <a:latin typeface="+mn-lt"/>
          <a:ea typeface="+mn-ea"/>
          <a:cs typeface="+mn-cs"/>
        </a:defRPr>
      </a:lvl3pPr>
      <a:lvl4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00" indent="-450000" algn="l" defTabSz="914400" rtl="0" eaLnBrk="1" latinLnBrk="0" hangingPunct="1">
        <a:lnSpc>
          <a:spcPct val="97000"/>
        </a:lnSpc>
        <a:spcBef>
          <a:spcPts val="600"/>
        </a:spcBef>
        <a:buFont typeface="VIA Type Office" panose="02000503000000020004" pitchFamily="2" charset="0"/>
        <a:buChar char="–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wJwemOX37w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wJwemOX37w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gv.com/sprint/" TargetMode="External"/><Relationship Id="rId5" Type="http://schemas.openxmlformats.org/officeDocument/2006/relationships/hyperlink" Target="https://youtu.be/AuktI4lBj6M" TargetMode="External"/><Relationship Id="rId4" Type="http://schemas.openxmlformats.org/officeDocument/2006/relationships/hyperlink" Target="https://www.thesprintbook.com/the-design-sprint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IpjJxDbAx0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7200" y="584200"/>
            <a:ext cx="8273272" cy="1188616"/>
          </a:xfrm>
        </p:spPr>
        <p:txBody>
          <a:bodyPr/>
          <a:lstStyle/>
          <a:p>
            <a:r>
              <a:rPr lang="da-DK" altLang="da-DK" dirty="0">
                <a:latin typeface="+mn-lt"/>
                <a:ea typeface="ＭＳ Ｐゴシック" panose="020B0600070205080204" pitchFamily="34" charset="-128"/>
              </a:rPr>
              <a:t>Creative Marketing and </a:t>
            </a:r>
            <a:r>
              <a:rPr lang="da-DK" altLang="da-DK" dirty="0" err="1">
                <a:latin typeface="+mn-lt"/>
                <a:ea typeface="ＭＳ Ｐゴシック" panose="020B0600070205080204" pitchFamily="34" charset="-128"/>
              </a:rPr>
              <a:t>Entrepreneurship</a:t>
            </a:r>
            <a:endParaRPr lang="da-DK" dirty="0">
              <a:latin typeface="+mn-lt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575999" y="1835440"/>
            <a:ext cx="7992445" cy="3825808"/>
          </a:xfrm>
        </p:spPr>
        <p:txBody>
          <a:bodyPr>
            <a:normAutofit/>
          </a:bodyPr>
          <a:lstStyle/>
          <a:p>
            <a:endParaRPr lang="da-DK" altLang="da-DK" sz="2800" dirty="0">
              <a:latin typeface="+mn-lt"/>
              <a:ea typeface="ＭＳ Ｐゴシック" panose="020B0600070205080204" pitchFamily="34" charset="-128"/>
            </a:endParaRPr>
          </a:p>
          <a:p>
            <a:endParaRPr lang="da-DK" altLang="da-DK" sz="2800" dirty="0">
              <a:latin typeface="+mn-lt"/>
              <a:ea typeface="ＭＳ Ｐゴシック" panose="020B0600070205080204" pitchFamily="34" charset="-128"/>
            </a:endParaRPr>
          </a:p>
          <a:p>
            <a:r>
              <a:rPr lang="da-DK" altLang="da-DK" sz="2800" dirty="0">
                <a:latin typeface="+mn-lt"/>
                <a:ea typeface="ＭＳ Ｐゴシック" panose="020B0600070205080204" pitchFamily="34" charset="-128"/>
              </a:rPr>
              <a:t>Creative processes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698063" y="5931634"/>
            <a:ext cx="1836204" cy="374400"/>
          </a:xfrm>
        </p:spPr>
        <p:txBody>
          <a:bodyPr/>
          <a:lstStyle/>
          <a:p>
            <a:fld id="{A12FFE92-75FA-4518-94E0-D0EE98A8AC94}" type="datetime2">
              <a:rPr lang="da-DK" smtClean="0"/>
              <a:t>8. oktober 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593136" y="5931634"/>
            <a:ext cx="1836737" cy="374001"/>
          </a:xfrm>
        </p:spPr>
        <p:txBody>
          <a:bodyPr/>
          <a:lstStyle/>
          <a:p>
            <a:r>
              <a:rPr lang="da-DK" dirty="0"/>
              <a:t>CEM – 3rd semester 2024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6698064" y="5936619"/>
            <a:ext cx="1836204" cy="374400"/>
          </a:xfrm>
        </p:spPr>
        <p:txBody>
          <a:bodyPr/>
          <a:lstStyle/>
          <a:p>
            <a:fld id="{5BA07366-CB75-4AA8-9E5B-928B849F427C}" type="slidenum">
              <a:rPr lang="da-DK" smtClean="0"/>
              <a:t>1</a:t>
            </a:fld>
            <a:endParaRPr lang="da-DK" dirty="0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14"/>
          </p:nvPr>
        </p:nvSpPr>
        <p:spPr>
          <a:xfrm>
            <a:off x="541823" y="5933198"/>
            <a:ext cx="1836000" cy="374400"/>
          </a:xfrm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270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AB43E31-9DFD-46E4-96DF-182C41840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79" y="1083455"/>
            <a:ext cx="8268018" cy="529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5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6597CEAC-6B4A-4DFB-8C56-BE059BD42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76250"/>
            <a:ext cx="4056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4000" b="0" i="0" u="none" strike="noStrike" kern="1200" cap="none" spc="-25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Creative </a:t>
            </a:r>
            <a:r>
              <a:rPr kumimoji="0" lang="da-DK" altLang="da-DK" sz="4000" b="0" i="0" u="none" strike="noStrike" kern="1200" cap="none" spc="-25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 panose="02000503000000020004" pitchFamily="2" charset="0"/>
                <a:ea typeface="ＭＳ Ｐゴシック" panose="020B0600070205080204" pitchFamily="34" charset="-128"/>
                <a:cs typeface="+mn-cs"/>
              </a:rPr>
              <a:t>processes</a:t>
            </a:r>
            <a:endParaRPr kumimoji="0" lang="en-US" altLang="da-DK" sz="4000" b="0" i="0" u="none" strike="noStrike" kern="1200" cap="none" spc="-25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 panose="02000503000000020004" pitchFamily="2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C10C054-957A-4870-8283-80B67125B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65" y="42862"/>
            <a:ext cx="818197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33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CE28430-82D1-4BB5-9417-B2B9C55FBF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75" r="16138"/>
          <a:stretch/>
        </p:blipFill>
        <p:spPr>
          <a:xfrm>
            <a:off x="532205" y="332656"/>
            <a:ext cx="8079589" cy="62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95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29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187000B-9576-41D5-8649-7CD7EE25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143" y="-5437"/>
            <a:ext cx="9144000" cy="510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21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Answer questions like: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Who are involved in the creative process?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Who is responsible for the creative process?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What are the steps in the creative process?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What is a creative brief?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How are processes different/similar?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…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400" dirty="0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2B25D-02A0-4A6B-848F-F88F1C6F1D73}" type="slidenum">
              <a:rPr lang="da-DK" altLang="da-DK"/>
              <a:pPr eaLnBrk="1" hangingPunct="1"/>
              <a:t>14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193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Creative processes</a:t>
            </a:r>
            <a:endParaRPr lang="en-US" altLang="da-DK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1182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065392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Working with clients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Typical process?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Creative brief by client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Creative process starts: Research, set goals, ideate, test…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Pitch solution to the client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Creative process continues: Develop concept, plan campaign, make </a:t>
            </a:r>
            <a:r>
              <a:rPr kumimoji="0" lang="en-US" altLang="da-DK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mediaplan</a:t>
            </a: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…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The client buys the solution – and launches.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193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Creative processes</a:t>
            </a:r>
            <a:endParaRPr kumimoji="0" lang="en-US" altLang="da-DK" sz="36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621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Who is involved in the process?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Creative director, copywriter, graphic designer, videographer, data analyst, market researcher…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F2B25D-02A0-4A6B-848F-F88F1C6F1D73}" type="slidenum">
              <a:rPr kumimoji="0" lang="da-DK" altLang="da-DK" sz="800" b="0" i="0" u="none" strike="noStrike" kern="1200" cap="none" spc="0" normalizeH="0" baseline="0" noProof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altLang="da-DK" sz="800" b="0" i="0" u="none" strike="noStrike" kern="1200" cap="none" spc="0" normalizeH="0" baseline="0" noProof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193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Creative processes</a:t>
            </a:r>
            <a:endParaRPr kumimoji="0" lang="en-US" altLang="da-DK" sz="36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883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643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For each phase in the </a:t>
            </a:r>
            <a:r>
              <a:rPr kumimoji="0" lang="en-US" altLang="da-DK" sz="2800" b="0" i="0" u="sng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creative process </a:t>
            </a: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there are </a:t>
            </a:r>
            <a:r>
              <a:rPr kumimoji="0" lang="en-US" altLang="da-DK" sz="2800" b="0" i="0" u="sng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creative tools </a:t>
            </a: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that you can use: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Tools for gathering insights/information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Tools for framing the right question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Tools for creating original ideas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Tools for selecting and prototyping ideas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Tools for testing ideas…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Make sure you know the difference between process and tools.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4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31092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Creative </a:t>
            </a:r>
            <a:r>
              <a:rPr kumimoji="0" lang="da-DK" altLang="da-DK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tools</a:t>
            </a:r>
            <a:endParaRPr kumimoji="0" lang="en-US" altLang="da-DK" sz="36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602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800" dirty="0">
                <a:latin typeface="+mn-lt"/>
              </a:rPr>
              <a:t>Graham </a:t>
            </a:r>
            <a:r>
              <a:rPr lang="en-US" altLang="da-DK" sz="2800" dirty="0" err="1">
                <a:latin typeface="+mn-lt"/>
              </a:rPr>
              <a:t>Wallas</a:t>
            </a:r>
            <a:r>
              <a:rPr lang="en-US" altLang="da-DK" sz="2800" dirty="0">
                <a:latin typeface="+mn-lt"/>
              </a:rPr>
              <a:t> (1926)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632156" y="5936333"/>
            <a:ext cx="1756777" cy="363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2B25D-02A0-4A6B-848F-F88F1C6F1D73}" type="slidenum">
              <a:rPr lang="da-DK" altLang="da-DK"/>
              <a:pPr eaLnBrk="1" hangingPunct="1"/>
              <a:t>18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475907" y="5932912"/>
            <a:ext cx="1756581" cy="363488"/>
          </a:xfrm>
        </p:spPr>
        <p:txBody>
          <a:bodyPr/>
          <a:lstStyle/>
          <a:p>
            <a:endParaRPr lang="da-DK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193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Creative processes</a:t>
            </a:r>
            <a:endParaRPr lang="en-US" altLang="da-DK" sz="36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9" y="2060847"/>
            <a:ext cx="8877489" cy="4797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091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800" dirty="0">
                <a:latin typeface="+mn-lt"/>
              </a:rPr>
              <a:t>Design thinking, IDEO, Stanford D-School (1991)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2B25D-02A0-4A6B-848F-F88F1C6F1D73}" type="slidenum">
              <a:rPr lang="da-DK" altLang="da-DK"/>
              <a:pPr eaLnBrk="1" hangingPunct="1"/>
              <a:t>19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193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Creative processes</a:t>
            </a:r>
            <a:endParaRPr lang="en-US" altLang="da-DK" sz="3600" dirty="0">
              <a:latin typeface="+mn-lt"/>
            </a:endParaRPr>
          </a:p>
        </p:txBody>
      </p:sp>
      <p:pic>
        <p:nvPicPr>
          <p:cNvPr id="10242" name="Picture 2" descr="https://media.licdn.com/mpr/mpr/shrinknp_800_800/AAEAAQAAAAAAAAYDAAAAJDI2MzE0YWEzLWY1NjgtNDVkZC05YjM0LWUyYThiYWUyYjAyY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91981"/>
            <a:ext cx="9180512" cy="507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414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4800" dirty="0">
              <a:latin typeface="+mn-lt"/>
            </a:endParaRPr>
          </a:p>
          <a:p>
            <a:pPr marL="0" indent="0" eaLnBrk="1" hangingPunct="1"/>
            <a:r>
              <a:rPr lang="en-US" altLang="da-DK" sz="4800" dirty="0">
                <a:latin typeface="+mn-lt"/>
              </a:rPr>
              <a:t>“What does your creative process look like?”</a:t>
            </a:r>
          </a:p>
          <a:p>
            <a:pPr marL="0" indent="0" eaLnBrk="1" hangingPunct="1"/>
            <a:endParaRPr lang="en-US" altLang="da-DK" sz="4800" dirty="0">
              <a:latin typeface="+mn-lt"/>
            </a:endParaRPr>
          </a:p>
          <a:p>
            <a:pPr marL="0" indent="0" eaLnBrk="1" hangingPunct="1"/>
            <a:endParaRPr lang="en-US" altLang="da-DK" sz="4800" dirty="0">
              <a:latin typeface="+mn-lt"/>
            </a:endParaRP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Present: Friday 15 November (week 46) + on portfolio</a:t>
            </a: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2B25D-02A0-4A6B-848F-F88F1C6F1D73}" type="slidenum">
              <a:rPr lang="da-DK" altLang="da-DK"/>
              <a:pPr eaLnBrk="1" hangingPunct="1"/>
              <a:t>2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27696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 err="1">
                <a:latin typeface="+mn-lt"/>
              </a:rPr>
              <a:t>Question</a:t>
            </a:r>
            <a:r>
              <a:rPr lang="da-DK" altLang="da-DK" sz="3600" dirty="0">
                <a:latin typeface="+mn-lt"/>
              </a:rPr>
              <a:t> #2</a:t>
            </a:r>
            <a:endParaRPr lang="en-US" altLang="da-DK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2588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2B25D-02A0-4A6B-848F-F88F1C6F1D73}" type="slidenum">
              <a:rPr lang="da-DK" altLang="da-DK"/>
              <a:pPr eaLnBrk="1" hangingPunct="1"/>
              <a:t>20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193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Creative processes</a:t>
            </a:r>
            <a:endParaRPr lang="en-US" altLang="da-DK" sz="3600" dirty="0">
              <a:latin typeface="+mn-lt"/>
            </a:endParaRPr>
          </a:p>
        </p:txBody>
      </p:sp>
      <p:pic>
        <p:nvPicPr>
          <p:cNvPr id="3074" name="Picture 2" descr="https://s-media-cache-ak0.pinimg.com/564x/25/50/52/25505281a7cf77279199bd4e17052e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409"/>
          <a:stretch/>
        </p:blipFill>
        <p:spPr bwMode="auto">
          <a:xfrm>
            <a:off x="0" y="1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043112" y="6495727"/>
            <a:ext cx="813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000" dirty="0">
                <a:latin typeface="+mn-lt"/>
              </a:rPr>
              <a:t>British Design Council 2005</a:t>
            </a:r>
          </a:p>
        </p:txBody>
      </p:sp>
    </p:spTree>
    <p:extLst>
      <p:ext uri="{BB962C8B-B14F-4D97-AF65-F5344CB8AC3E}">
        <p14:creationId xmlns:p14="http://schemas.microsoft.com/office/powerpoint/2010/main" val="14024141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2B25D-02A0-4A6B-848F-F88F1C6F1D73}" type="slidenum">
              <a:rPr lang="da-DK" altLang="da-DK"/>
              <a:pPr eaLnBrk="1" hangingPunct="1"/>
              <a:t>21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193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Creative processes</a:t>
            </a:r>
            <a:endParaRPr lang="en-US" altLang="da-DK" sz="3600" dirty="0">
              <a:latin typeface="+mn-lt"/>
            </a:endParaRPr>
          </a:p>
        </p:txBody>
      </p:sp>
      <p:pic>
        <p:nvPicPr>
          <p:cNvPr id="11266" name="Picture 2" descr="http://cumulusmilan2015.org/proceedings/articles/abs-100-Training/images/118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36"/>
          <a:stretch/>
        </p:blipFill>
        <p:spPr bwMode="auto">
          <a:xfrm>
            <a:off x="0" y="1497704"/>
            <a:ext cx="9180512" cy="495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414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800" dirty="0">
                <a:latin typeface="+mn-lt"/>
              </a:rPr>
              <a:t>Carsten </a:t>
            </a:r>
            <a:r>
              <a:rPr lang="en-US" altLang="da-DK" sz="2800" dirty="0" err="1">
                <a:latin typeface="+mn-lt"/>
              </a:rPr>
              <a:t>Borch</a:t>
            </a:r>
            <a:r>
              <a:rPr lang="en-US" altLang="da-DK" sz="2800" dirty="0">
                <a:latin typeface="+mn-lt"/>
              </a:rPr>
              <a:t> (2014)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Crystal clear question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Knowledge gathering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Knowledge mirroring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Observation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Idea generation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800" dirty="0">
                <a:latin typeface="+mn-lt"/>
              </a:rPr>
              <a:t>Relevance of solution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193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Creative processes</a:t>
            </a:r>
            <a:endParaRPr lang="en-US" altLang="da-DK" sz="3600" dirty="0">
              <a:latin typeface="+mn-lt"/>
            </a:endParaRPr>
          </a:p>
        </p:txBody>
      </p:sp>
      <p:pic>
        <p:nvPicPr>
          <p:cNvPr id="2" name="Picture 2" descr="Relateret bille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64" y="4963333"/>
            <a:ext cx="5004048" cy="183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arstenborch.dk/wp-content/uploads/2014/09/Sk%C3%A6rmbillede-2014-09-26-kl.-12.02.17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67122"/>
            <a:ext cx="3108786" cy="427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555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licdn.com/mpr/mpr/p/6/005/0b3/120/235de1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9759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a-DK" sz="28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Google Venture Design Sprint (5 day)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da-DK" sz="28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193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altLang="da-DK" sz="3600" b="0" i="0" u="none" strike="noStrike" kern="120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VIA Type Office"/>
                <a:ea typeface="ＭＳ Ｐゴシック" panose="020B0600070205080204" pitchFamily="34" charset="-128"/>
                <a:cs typeface="+mn-cs"/>
              </a:rPr>
              <a:t>Creative processes</a:t>
            </a:r>
            <a:endParaRPr kumimoji="0" lang="en-US" altLang="da-DK" sz="3600" b="0" i="0" u="none" strike="noStrike" kern="120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VIA Type Office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122" name="Picture 2" descr="http://ciberia.co.za/img/designsprintproc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988840"/>
            <a:ext cx="925252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8944C7FA-C48E-6A9F-459F-45EA4D8DB096}"/>
              </a:ext>
            </a:extLst>
          </p:cNvPr>
          <p:cNvSpPr txBox="1"/>
          <p:nvPr/>
        </p:nvSpPr>
        <p:spPr>
          <a:xfrm rot="20742290">
            <a:off x="5228889" y="5669811"/>
            <a:ext cx="3312368" cy="4149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lnSpc>
                <a:spcPct val="83000"/>
              </a:lnSpc>
              <a:spcBef>
                <a:spcPct val="20000"/>
              </a:spcBef>
              <a:buFont typeface="VIA Type Office" panose="02000503000000020004" pitchFamily="2" charset="0"/>
              <a:buNone/>
            </a:pPr>
            <a:r>
              <a:rPr lang="da-DK" sz="3200" kern="1200" spc="-100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Via Light Office" panose="02000503000000020004" pitchFamily="2" charset="0"/>
                <a:ea typeface="+mn-ea"/>
                <a:cs typeface="+mn-cs"/>
              </a:rPr>
              <a:t>The </a:t>
            </a:r>
            <a:r>
              <a:rPr lang="da-DK" sz="3200" kern="1200" spc="-100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Via Light Office" panose="02000503000000020004" pitchFamily="2" charset="0"/>
                <a:ea typeface="+mn-ea"/>
                <a:cs typeface="+mn-cs"/>
              </a:rPr>
              <a:t>process</a:t>
            </a:r>
            <a:r>
              <a:rPr lang="da-DK" sz="3200" kern="1200" spc="-100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Via Light Office" panose="02000503000000020004" pitchFamily="2" charset="0"/>
                <a:ea typeface="+mn-ea"/>
                <a:cs typeface="+mn-cs"/>
              </a:rPr>
              <a:t> </a:t>
            </a:r>
            <a:r>
              <a:rPr lang="da-DK" sz="3200" kern="1200" spc="-100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Via Light Office" panose="02000503000000020004" pitchFamily="2" charset="0"/>
                <a:ea typeface="+mn-ea"/>
                <a:cs typeface="+mn-cs"/>
              </a:rPr>
              <a:t>we</a:t>
            </a:r>
            <a:r>
              <a:rPr lang="da-DK" sz="3200" kern="1200" spc="-100" baseline="0" dirty="0">
                <a:solidFill>
                  <a:schemeClr val="accent6">
                    <a:lumMod val="60000"/>
                    <a:lumOff val="40000"/>
                  </a:schemeClr>
                </a:solidFill>
                <a:latin typeface="Via Light Office" panose="02000503000000020004" pitchFamily="2" charset="0"/>
                <a:ea typeface="+mn-ea"/>
                <a:cs typeface="+mn-cs"/>
              </a:rPr>
              <a:t> </a:t>
            </a:r>
            <a:r>
              <a:rPr lang="da-DK" sz="3200" kern="1200" spc="-100" baseline="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Via Light Office" panose="02000503000000020004" pitchFamily="2" charset="0"/>
                <a:ea typeface="+mn-ea"/>
                <a:cs typeface="+mn-cs"/>
              </a:rPr>
              <a:t>use</a:t>
            </a:r>
            <a:endParaRPr lang="da-DK" sz="3200" kern="1200" spc="-100" baseline="0" dirty="0">
              <a:solidFill>
                <a:schemeClr val="accent6">
                  <a:lumMod val="60000"/>
                  <a:lumOff val="40000"/>
                </a:schemeClr>
              </a:solidFill>
              <a:latin typeface="Via Light Office" panose="02000503000000020004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4405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800" dirty="0">
                <a:latin typeface="+mn-lt"/>
              </a:rPr>
              <a:t>Google Venture Design Sprint (5 day)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193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Creative processes</a:t>
            </a:r>
            <a:endParaRPr lang="en-US" altLang="da-DK" sz="3600" dirty="0">
              <a:latin typeface="+mn-lt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9612550-9228-47B7-9AAC-B152BB99D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937" y="1862571"/>
            <a:ext cx="4970125" cy="493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12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r>
              <a:rPr lang="en-US" altLang="da-DK" sz="2800" dirty="0">
                <a:latin typeface="+mn-lt"/>
              </a:rPr>
              <a:t>Google Venture Design Sprint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Short intro</a:t>
            </a:r>
            <a:endParaRPr lang="en-US" altLang="da-DK" sz="2800" dirty="0">
              <a:hlinkClick r:id="rId3"/>
            </a:endParaRPr>
          </a:p>
          <a:p>
            <a:pPr marL="0" indent="0" eaLnBrk="1" hangingPunct="1"/>
            <a:r>
              <a:rPr lang="en-US" altLang="da-DK" sz="2800" dirty="0">
                <a:hlinkClick r:id="rId4"/>
              </a:rPr>
              <a:t>https://www.thesprintbook.com/</a:t>
            </a:r>
            <a:r>
              <a:rPr lang="en-US" altLang="da-DK" sz="2800">
                <a:hlinkClick r:id="rId4"/>
              </a:rPr>
              <a:t>the-design-sprint</a:t>
            </a:r>
            <a:r>
              <a:rPr lang="en-US" altLang="da-DK" sz="2800"/>
              <a:t> </a:t>
            </a:r>
          </a:p>
          <a:p>
            <a:pPr marL="0" indent="0" eaLnBrk="1" hangingPunct="1"/>
            <a:endParaRPr lang="en-US" altLang="da-DK" sz="2800" dirty="0">
              <a:hlinkClick r:id="rId5"/>
            </a:endParaRPr>
          </a:p>
          <a:p>
            <a:pPr marL="0" indent="0" eaLnBrk="1" hangingPunct="1"/>
            <a:r>
              <a:rPr lang="en-US" altLang="da-DK" sz="2800" dirty="0"/>
              <a:t>Summary</a:t>
            </a:r>
            <a:endParaRPr lang="en-US" altLang="da-DK" sz="2800" dirty="0">
              <a:hlinkClick r:id="rId5"/>
            </a:endParaRPr>
          </a:p>
          <a:p>
            <a:pPr marL="0" indent="0" eaLnBrk="1" hangingPunct="1"/>
            <a:r>
              <a:rPr lang="en-US" altLang="da-DK" sz="2800" dirty="0">
                <a:hlinkClick r:id="rId5"/>
              </a:rPr>
              <a:t>https://youtu.be/AuktI4lBj6M</a:t>
            </a:r>
            <a:r>
              <a:rPr lang="en-US" altLang="da-DK" sz="2800" dirty="0"/>
              <a:t>  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/>
              <a:t>The full course: </a:t>
            </a:r>
          </a:p>
          <a:p>
            <a:pPr marL="0" indent="0" eaLnBrk="1" hangingPunct="1"/>
            <a:r>
              <a:rPr lang="en-US" altLang="da-DK" sz="2800" dirty="0">
                <a:hlinkClick r:id="rId4"/>
              </a:rPr>
              <a:t>https://www.thesprintbook.com/the-design-sprint</a:t>
            </a:r>
            <a:r>
              <a:rPr lang="en-US" altLang="da-DK" sz="2800" dirty="0"/>
              <a:t> </a:t>
            </a:r>
          </a:p>
          <a:p>
            <a:pPr marL="0" indent="0" eaLnBrk="1" hangingPunct="1"/>
            <a:r>
              <a:rPr lang="en-US" altLang="da-DK" sz="2800" dirty="0">
                <a:hlinkClick r:id="rId6"/>
              </a:rPr>
              <a:t>https://www.gv.com/sprint/</a:t>
            </a:r>
            <a:r>
              <a:rPr lang="en-US" altLang="da-DK" sz="2800" dirty="0"/>
              <a:t> 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193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Creative processes</a:t>
            </a:r>
            <a:endParaRPr lang="en-US" altLang="da-DK" sz="3600" dirty="0">
              <a:latin typeface="+mn-lt"/>
            </a:endParaRPr>
          </a:p>
        </p:txBody>
      </p:sp>
      <p:pic>
        <p:nvPicPr>
          <p:cNvPr id="1026" name="Picture 2" descr="The Design Sprint — GV">
            <a:extLst>
              <a:ext uri="{FF2B5EF4-FFF2-40B4-BE49-F238E27FC236}">
                <a16:creationId xmlns:a16="http://schemas.microsoft.com/office/drawing/2014/main" id="{14F9EB7D-A85C-42E0-9565-BCCE7A8FF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05135"/>
            <a:ext cx="1656184" cy="244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33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2800" dirty="0"/>
          </a:p>
          <a:p>
            <a:pPr marL="0" indent="0" eaLnBrk="1" hangingPunct="1"/>
            <a:r>
              <a:rPr lang="en-US" altLang="da-DK" sz="2800" dirty="0"/>
              <a:t>Come up with a creative solution to the problem presented in the creative brief.</a:t>
            </a:r>
          </a:p>
          <a:p>
            <a:pPr marL="0" indent="0" eaLnBrk="1" hangingPunct="1"/>
            <a:endParaRPr lang="en-US" altLang="da-DK" sz="2800" dirty="0"/>
          </a:p>
          <a:p>
            <a:pPr marL="0" indent="0" eaLnBrk="1" hangingPunct="1"/>
            <a:r>
              <a:rPr lang="en-US" altLang="da-DK" sz="2800" dirty="0"/>
              <a:t>Use GV Design Sprint step by step from “Set the stage” to “Friday” to come up with the solution.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Pitch your creative solution to the client.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4866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 err="1">
                <a:latin typeface="+mn-lt"/>
              </a:rPr>
              <a:t>What</a:t>
            </a:r>
            <a:r>
              <a:rPr lang="da-DK" altLang="da-DK" sz="3600" dirty="0">
                <a:latin typeface="+mn-lt"/>
              </a:rPr>
              <a:t> you have to do</a:t>
            </a:r>
            <a:endParaRPr lang="en-US" altLang="da-DK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9844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864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2400" dirty="0">
              <a:latin typeface="+mn-lt"/>
            </a:endParaRPr>
          </a:p>
          <a:p>
            <a:pPr marL="0" indent="0" eaLnBrk="1" hangingPunct="1"/>
            <a:r>
              <a:rPr lang="en-US" altLang="da-DK" sz="2400" b="1" dirty="0">
                <a:latin typeface="+mn-lt"/>
              </a:rPr>
              <a:t>You should </a:t>
            </a:r>
            <a:r>
              <a:rPr lang="en-US" altLang="da-DK" sz="2400" b="1" u="sng" dirty="0">
                <a:latin typeface="+mn-lt"/>
              </a:rPr>
              <a:t>document the creative process (GV design sprint) </a:t>
            </a:r>
            <a:r>
              <a:rPr lang="en-US" altLang="da-DK" sz="2400" b="1" dirty="0">
                <a:latin typeface="+mn-lt"/>
              </a:rPr>
              <a:t>you go through in the work you do for </a:t>
            </a:r>
            <a:r>
              <a:rPr lang="en-US" altLang="da-DK" sz="2400" b="1" u="sng" dirty="0">
                <a:latin typeface="+mn-lt"/>
              </a:rPr>
              <a:t>Bubble.</a:t>
            </a:r>
          </a:p>
          <a:p>
            <a:pPr marL="0" indent="0" eaLnBrk="1" hangingPunct="1"/>
            <a:r>
              <a:rPr lang="en-US" altLang="da-DK" sz="2400" b="1" dirty="0">
                <a:latin typeface="+mn-lt"/>
              </a:rPr>
              <a:t>Add your documentation to your presentation of question 2: “What does your creative process look like”. </a:t>
            </a:r>
          </a:p>
          <a:p>
            <a:pPr marL="0" indent="0" eaLnBrk="1" hangingPunct="1"/>
            <a:endParaRPr lang="en-US" altLang="da-DK" sz="2400" dirty="0">
              <a:latin typeface="+mn-lt"/>
            </a:endParaRPr>
          </a:p>
          <a:p>
            <a:pPr marL="0" indent="0" eaLnBrk="1" hangingPunct="1"/>
            <a:r>
              <a:rPr lang="en-US" altLang="da-DK" sz="2400" dirty="0">
                <a:latin typeface="+mn-lt"/>
              </a:rPr>
              <a:t>You should: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400" dirty="0">
                <a:latin typeface="+mn-lt"/>
              </a:rPr>
              <a:t>Show your map + research (Monday)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400" dirty="0">
                <a:latin typeface="+mn-lt"/>
              </a:rPr>
              <a:t>Show your solution sketches (Tuesday)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400" dirty="0">
                <a:latin typeface="+mn-lt"/>
              </a:rPr>
              <a:t>Show your storyboard (Wednesday)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400" dirty="0">
                <a:latin typeface="+mn-lt"/>
              </a:rPr>
              <a:t>Show your prototype (Thursday)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da-DK" sz="2400" dirty="0">
                <a:latin typeface="+mn-lt"/>
              </a:rPr>
              <a:t>Show results of your test (Friday)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da-DK" sz="2400" dirty="0">
              <a:latin typeface="+mn-lt"/>
            </a:endParaRPr>
          </a:p>
          <a:p>
            <a:pPr marL="0" indent="0" eaLnBrk="1" hangingPunct="1"/>
            <a:r>
              <a:rPr lang="en-US" altLang="da-DK" sz="2400" dirty="0">
                <a:latin typeface="+mn-lt"/>
              </a:rPr>
              <a:t>Example of how to document the creative process step by step: </a:t>
            </a:r>
            <a:r>
              <a:rPr lang="en-US" altLang="da-DK" sz="2400" dirty="0">
                <a:latin typeface="+mn-lt"/>
                <a:hlinkClick r:id="rId3"/>
              </a:rPr>
              <a:t>https://youtu.be/AIpjJxDbAx0</a:t>
            </a:r>
            <a:r>
              <a:rPr lang="en-US" altLang="da-DK" sz="2400" dirty="0">
                <a:latin typeface="+mn-lt"/>
              </a:rPr>
              <a:t> 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4866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 err="1">
                <a:latin typeface="+mn-lt"/>
              </a:rPr>
              <a:t>What</a:t>
            </a:r>
            <a:r>
              <a:rPr lang="da-DK" altLang="da-DK" sz="3600" dirty="0">
                <a:latin typeface="+mn-lt"/>
              </a:rPr>
              <a:t> you have to do</a:t>
            </a:r>
            <a:endParaRPr lang="en-US" altLang="da-DK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218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thevirtualinstructor.com/blog/wp-content/uploads/2014/12/notthecreativeproc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949714"/>
            <a:ext cx="9080500" cy="378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66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img.picturequotes.com/2/346/345518/chaos-is-the-first-step-in-the-creative-process-quote-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58" b="36357"/>
          <a:stretch/>
        </p:blipFill>
        <p:spPr bwMode="auto">
          <a:xfrm>
            <a:off x="1187624" y="1736812"/>
            <a:ext cx="705476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043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hyperallergic.com/wp-content/uploads/2013/07/poop-6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1"/>
          <a:stretch/>
        </p:blipFill>
        <p:spPr bwMode="auto">
          <a:xfrm>
            <a:off x="1732352" y="241480"/>
            <a:ext cx="5679296" cy="637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058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2B25D-02A0-4A6B-848F-F88F1C6F1D73}" type="slidenum">
              <a:rPr lang="da-DK" altLang="da-DK"/>
              <a:pPr eaLnBrk="1" hangingPunct="1"/>
              <a:t>6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3314" name="Picture 2" descr="http://www.thegraphicrecorder.com/wp-content/uploads/2012/05/Insight-and-the-Creative-Process-Time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7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58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2B25D-02A0-4A6B-848F-F88F1C6F1D73}" type="slidenum">
              <a:rPr lang="da-DK" altLang="da-DK"/>
              <a:pPr eaLnBrk="1" hangingPunct="1"/>
              <a:t>7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146" name="Picture 2" descr="https://s-media-cache-ak0.pinimg.com/originals/52/d4/b8/52d4b8e0f1b3101f1a7160f4e53b35d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49509"/>
            <a:ext cx="9080501" cy="584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97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2B25D-02A0-4A6B-848F-F88F1C6F1D73}" type="slidenum">
              <a:rPr lang="da-DK" altLang="da-DK"/>
              <a:pPr eaLnBrk="1" hangingPunct="1"/>
              <a:t>8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050" name="Picture 2" descr="https://blogs.scientificamerican.com/beautiful-minds/files/2014/12/The-Creative-Pro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2015" cy="645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37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827088" y="1268760"/>
            <a:ext cx="81374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r>
              <a:rPr lang="en-US" altLang="da-DK" sz="2800" dirty="0">
                <a:latin typeface="+mn-lt"/>
              </a:rPr>
              <a:t>How to structure the creative process so you can produce the most </a:t>
            </a:r>
            <a:r>
              <a:rPr lang="en-US" altLang="da-DK" sz="2800" dirty="0">
                <a:solidFill>
                  <a:srgbClr val="FF0000"/>
                </a:solidFill>
                <a:latin typeface="+mn-lt"/>
              </a:rPr>
              <a:t>original and effective ideas </a:t>
            </a:r>
            <a:r>
              <a:rPr lang="en-US" altLang="da-DK" sz="2800" dirty="0">
                <a:latin typeface="+mn-lt"/>
              </a:rPr>
              <a:t>– again and again – without killing yourself while doing it.</a:t>
            </a:r>
          </a:p>
          <a:p>
            <a:pPr marL="0" indent="0" eaLnBrk="1" hangingPunct="1"/>
            <a:endParaRPr lang="en-US" altLang="da-DK" sz="2800" dirty="0">
              <a:latin typeface="+mn-lt"/>
            </a:endParaRPr>
          </a:p>
          <a:p>
            <a:pPr marL="0" indent="0" eaLnBrk="1" hangingPunct="1"/>
            <a:endParaRPr lang="en-US" altLang="da-DK" sz="2400" dirty="0"/>
          </a:p>
          <a:p>
            <a:pPr marL="0" indent="0" eaLnBrk="1" hangingPunct="1"/>
            <a:endParaRPr lang="en-US" altLang="da-DK" sz="2400" dirty="0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AF2B25D-02A0-4A6B-848F-F88F1C6F1D73}" type="slidenum">
              <a:rPr lang="da-DK" altLang="da-DK"/>
              <a:pPr eaLnBrk="1" hangingPunct="1"/>
              <a:t>9</a:t>
            </a:fld>
            <a:endParaRPr lang="da-DK" alt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650" y="476250"/>
            <a:ext cx="41930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a-DK" altLang="da-DK" sz="3600" dirty="0">
                <a:latin typeface="+mn-lt"/>
              </a:rPr>
              <a:t>Creative processes</a:t>
            </a:r>
            <a:endParaRPr lang="en-US" altLang="da-DK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325347"/>
      </p:ext>
    </p:extLst>
  </p:cSld>
  <p:clrMapOvr>
    <a:masterClrMapping/>
  </p:clrMapOvr>
</p:sld>
</file>

<file path=ppt/theme/theme1.xml><?xml version="1.0" encoding="utf-8"?>
<a:theme xmlns:a="http://schemas.openxmlformats.org/drawingml/2006/main" name="VIA University College PowerPoint template">
  <a:themeElements>
    <a:clrScheme name="VIA University College">
      <a:dk1>
        <a:srgbClr val="414141"/>
      </a:dk1>
      <a:lt1>
        <a:sysClr val="window" lastClr="FFFFFF"/>
      </a:lt1>
      <a:dk2>
        <a:srgbClr val="8CC35A"/>
      </a:dk2>
      <a:lt2>
        <a:srgbClr val="AFAFAF"/>
      </a:lt2>
      <a:accent1>
        <a:srgbClr val="FFBE50"/>
      </a:accent1>
      <a:accent2>
        <a:srgbClr val="FF9164"/>
      </a:accent2>
      <a:accent3>
        <a:srgbClr val="FF7369"/>
      </a:accent3>
      <a:accent4>
        <a:srgbClr val="A0A0DC"/>
      </a:accent4>
      <a:accent5>
        <a:srgbClr val="78B4DC"/>
      </a:accent5>
      <a:accent6>
        <a:srgbClr val="32C8AA"/>
      </a:accent6>
      <a:hlink>
        <a:srgbClr val="0000FF"/>
      </a:hlink>
      <a:folHlink>
        <a:srgbClr val="800080"/>
      </a:folHlink>
    </a:clrScheme>
    <a:fontScheme name="VIA University College">
      <a:majorFont>
        <a:latin typeface="VIA Type Office"/>
        <a:ea typeface=""/>
        <a:cs typeface=""/>
      </a:majorFont>
      <a:minorFont>
        <a:latin typeface="VIA Type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marL="0" indent="0" algn="l" defTabSz="914400" rtl="0" eaLnBrk="1" latinLnBrk="0" hangingPunct="1">
          <a:lnSpc>
            <a:spcPct val="83000"/>
          </a:lnSpc>
          <a:spcBef>
            <a:spcPct val="20000"/>
          </a:spcBef>
          <a:buFont typeface="VIA Type Office" panose="02000503000000020004" pitchFamily="2" charset="0"/>
          <a:buNone/>
          <a:defRPr sz="1600" kern="1200" spc="-100" baseline="0" dirty="0" smtClean="0">
            <a:solidFill>
              <a:schemeClr val="tx1"/>
            </a:solidFill>
            <a:latin typeface="Via Light Office" panose="02000503000000020004" pitchFamily="2" charset="0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C26487BB-FE3D-494A-A9C6-8C15B9D85F6B}" vid="{C65DB066-AEC4-4B55-8D0A-EA00B4BE1B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ssion_x0020_Date xmlns="d9057789-0c44-4cfc-98b3-3cd2311c47eb">2016-10-27T09:05:54+00:00</Session_x0020_Date>
    <IconOverlay xmlns="http://schemas.microsoft.com/sharepoint/v4" xsi:nil="true"/>
    <Material_x0020_Type xmlns="d9057789-0c44-4cfc-98b3-3cd2311c47eb">Presentation</Material_x0020_Typ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F45FF569AD7E4C94BC960EFA0D2C52" ma:contentTypeVersion="" ma:contentTypeDescription="Create a new document." ma:contentTypeScope="" ma:versionID="e1d5a99f939cfb27d36212f204b0f40e">
  <xsd:schema xmlns:xsd="http://www.w3.org/2001/XMLSchema" xmlns:xs="http://www.w3.org/2001/XMLSchema" xmlns:p="http://schemas.microsoft.com/office/2006/metadata/properties" xmlns:ns2="d9057789-0c44-4cfc-98b3-3cd2311c47eb" xmlns:ns3="http://schemas.microsoft.com/sharepoint/v4" targetNamespace="http://schemas.microsoft.com/office/2006/metadata/properties" ma:root="true" ma:fieldsID="c9e7e20fc864c76ba8e0f0ee71b4d936" ns2:_="" ns3:_="">
    <xsd:import namespace="d9057789-0c44-4cfc-98b3-3cd2311c47e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aterial_x0020_Type" minOccurs="0"/>
                <xsd:element ref="ns2:Session_x0020_Date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57789-0c44-4cfc-98b3-3cd2311c47eb" elementFormDefault="qualified">
    <xsd:import namespace="http://schemas.microsoft.com/office/2006/documentManagement/types"/>
    <xsd:import namespace="http://schemas.microsoft.com/office/infopath/2007/PartnerControls"/>
    <xsd:element name="Material_x0020_Type" ma:index="2" nillable="true" ma:displayName="Material Type" ma:default="Presentation" ma:format="Dropdown" ma:internalName="Material_x0020_Type">
      <xsd:simpleType>
        <xsd:union memberTypes="dms:Text">
          <xsd:simpleType>
            <xsd:restriction base="dms:Choice">
              <xsd:enumeration value="Example"/>
              <xsd:enumeration value="Exercise"/>
              <xsd:enumeration value="Folder"/>
              <xsd:enumeration value="Lecture Note"/>
              <xsd:enumeration value="Link"/>
              <xsd:enumeration value="Presentation"/>
              <xsd:enumeration value="Solution"/>
            </xsd:restriction>
          </xsd:simpleType>
        </xsd:union>
      </xsd:simpleType>
    </xsd:element>
    <xsd:element name="Session_x0020_Date" ma:index="5" nillable="true" ma:displayName="Session Date" ma:default="[today]" ma:format="DateOnly" ma:internalName="Session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B9ED14-86B7-4182-BEAA-4F9E32C2245F}">
  <ds:schemaRefs>
    <ds:schemaRef ds:uri="http://schemas.microsoft.com/sharepoint/v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9057789-0c44-4cfc-98b3-3cd2311c47e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AC76E4D-318E-4588-9590-ABD94DA15F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057789-0c44-4cfc-98b3-3cd2311c47eb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7B92FC-881B-4A28-B7A9-6E02AC7213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865</Words>
  <Application>Microsoft Office PowerPoint</Application>
  <PresentationFormat>Skærmshow (4:3)</PresentationFormat>
  <Paragraphs>235</Paragraphs>
  <Slides>28</Slides>
  <Notes>27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28</vt:i4>
      </vt:variant>
    </vt:vector>
  </HeadingPairs>
  <TitlesOfParts>
    <vt:vector size="34" baseType="lpstr">
      <vt:lpstr>Via Light Office</vt:lpstr>
      <vt:lpstr>Arial</vt:lpstr>
      <vt:lpstr>VIA Type Office Light</vt:lpstr>
      <vt:lpstr>VIA Type Office</vt:lpstr>
      <vt:lpstr>Calibri</vt:lpstr>
      <vt:lpstr>VIA University College PowerPoint template</vt:lpstr>
      <vt:lpstr>Creative Marketing and Entrepreneurship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2014-08-24T07:56:25Z</dcterms:created>
  <dcterms:modified xsi:type="dcterms:W3CDTF">2024-10-08T10:39:44Z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0x010100EEF45FF569AD7E4C94BC960EFA0D2C52</vt:lpwstr>
  </property>
</Properties>
</file>