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4"/>
    <p:sldMasterId id="2147483686" r:id="rId5"/>
  </p:sldMasterIdLst>
  <p:notesMasterIdLst>
    <p:notesMasterId r:id="rId24"/>
  </p:notesMasterIdLst>
  <p:sldIdLst>
    <p:sldId id="620" r:id="rId6"/>
    <p:sldId id="771" r:id="rId7"/>
    <p:sldId id="709" r:id="rId8"/>
    <p:sldId id="678" r:id="rId9"/>
    <p:sldId id="679" r:id="rId10"/>
    <p:sldId id="681" r:id="rId11"/>
    <p:sldId id="683" r:id="rId12"/>
    <p:sldId id="685" r:id="rId13"/>
    <p:sldId id="687" r:id="rId14"/>
    <p:sldId id="735" r:id="rId15"/>
    <p:sldId id="702" r:id="rId16"/>
    <p:sldId id="761" r:id="rId17"/>
    <p:sldId id="793" r:id="rId18"/>
    <p:sldId id="688" r:id="rId19"/>
    <p:sldId id="689" r:id="rId20"/>
    <p:sldId id="691" r:id="rId21"/>
    <p:sldId id="693" r:id="rId22"/>
    <p:sldId id="695" r:id="rId23"/>
  </p:sldIdLst>
  <p:sldSz cx="9144000" cy="6858000" type="screen4x3"/>
  <p:notesSz cx="6858000" cy="9144000"/>
  <p:embeddedFontLst>
    <p:embeddedFont>
      <p:font typeface="VIA Type Office" panose="02000503000000020004" pitchFamily="2" charset="0"/>
      <p:regular r:id="rId25"/>
      <p:bold r:id="rId26"/>
      <p:italic r:id="rId27"/>
    </p:embeddedFont>
    <p:embeddedFont>
      <p:font typeface="VIA Type Office Light" panose="02000503000000020004" pitchFamily="2" charset="0"/>
      <p:regular r:id="rId28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F66F4316-A2E3-4717-A4AF-5285BBC1657D}">
          <p14:sldIdLst>
            <p14:sldId id="620"/>
            <p14:sldId id="771"/>
          </p14:sldIdLst>
        </p14:section>
        <p14:section name="Oversigtssektion" id="{7E418BD7-747C-4AD2-9ACC-79056F418808}">
          <p14:sldIdLst>
            <p14:sldId id="709"/>
          </p14:sldIdLst>
        </p14:section>
        <p14:section name="Mandag 21.10." id="{6CCDC1DE-BC72-493A-93C6-20549BACC1F6}">
          <p14:sldIdLst>
            <p14:sldId id="678"/>
          </p14:sldIdLst>
        </p14:section>
        <p14:section name="Tirsdag 22.10." id="{0D9169D3-AC5D-4554-9302-95C2F484EB21}">
          <p14:sldIdLst>
            <p14:sldId id="679"/>
          </p14:sldIdLst>
        </p14:section>
        <p14:section name="Onsdag 23.10." id="{86BD1092-7B6A-477F-9F74-34A4EFE450E1}">
          <p14:sldIdLst>
            <p14:sldId id="681"/>
          </p14:sldIdLst>
        </p14:section>
        <p14:section name="Torsdag 24.10." id="{7DF80185-3BAA-4BB2-B66C-6BA699DB7367}">
          <p14:sldIdLst>
            <p14:sldId id="683"/>
          </p14:sldIdLst>
        </p14:section>
        <p14:section name="Fredag 25.10." id="{57B3ACE2-5A7B-4309-98C5-776AED47D29E}">
          <p14:sldIdLst>
            <p14:sldId id="685"/>
          </p14:sldIdLst>
        </p14:section>
        <p14:section name="Mandag 28.10." id="{3A831E3C-B767-4F49-B449-89B59AFF9F4B}">
          <p14:sldIdLst>
            <p14:sldId id="687"/>
            <p14:sldId id="735"/>
            <p14:sldId id="702"/>
            <p14:sldId id="761"/>
            <p14:sldId id="793"/>
            <p14:sldId id="688"/>
          </p14:sldIdLst>
        </p14:section>
        <p14:section name="Tirsdag 29.10." id="{AE05EA59-4ED6-4FD3-911F-22FA27C4FAB2}">
          <p14:sldIdLst>
            <p14:sldId id="689"/>
          </p14:sldIdLst>
        </p14:section>
        <p14:section name="Onsdag 30.10." id="{8CFE509A-2850-4BB5-852C-BBD12DBF68C3}">
          <p14:sldIdLst>
            <p14:sldId id="691"/>
          </p14:sldIdLst>
        </p14:section>
        <p14:section name="Torsdag 31.10." id="{FBD05D7D-FBCB-43C6-B65E-1F19C0555ABE}">
          <p14:sldIdLst>
            <p14:sldId id="693"/>
          </p14:sldIdLst>
        </p14:section>
        <p14:section name="Fredag 01.11." id="{B08EC89A-DEB9-48C9-8574-25F53D317267}">
          <p14:sldIdLst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3965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3680">
          <p15:clr>
            <a:srgbClr val="A4A3A4"/>
          </p15:clr>
        </p15:guide>
        <p15:guide id="6" pos="2948">
          <p15:clr>
            <a:srgbClr val="A4A3A4"/>
          </p15:clr>
        </p15:guide>
        <p15:guide id="7" pos="363">
          <p15:clr>
            <a:srgbClr val="A4A3A4"/>
          </p15:clr>
        </p15:guide>
        <p15:guide id="8" pos="1519">
          <p15:clr>
            <a:srgbClr val="A4A3A4"/>
          </p15:clr>
        </p15:guide>
        <p15:guide id="9" pos="1633" userDrawn="1">
          <p15:clr>
            <a:srgbClr val="A4A3A4"/>
          </p15:clr>
        </p15:guide>
        <p15:guide id="10" pos="2812">
          <p15:clr>
            <a:srgbClr val="A4A3A4"/>
          </p15:clr>
        </p15:guide>
        <p15:guide id="11" pos="4105">
          <p15:clr>
            <a:srgbClr val="A4A3A4"/>
          </p15:clr>
        </p15:guide>
        <p15:guide id="12" pos="4241">
          <p15:clr>
            <a:srgbClr val="A4A3A4"/>
          </p15:clr>
        </p15:guide>
        <p15:guide id="13" pos="5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141D"/>
    <a:srgbClr val="000000"/>
    <a:srgbClr val="F9F9F9"/>
    <a:srgbClr val="FAF9F8"/>
    <a:srgbClr val="FFFFFF"/>
    <a:srgbClr val="F9FFFF"/>
    <a:srgbClr val="FAFAFA"/>
    <a:srgbClr val="3101FF"/>
    <a:srgbClr val="FDFDFD"/>
    <a:srgbClr val="E3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D3A77-1022-495B-9AC9-239EF77CD39D}" v="252" dt="2024-10-28T01:18:40.767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85872" autoAdjust="0"/>
  </p:normalViewPr>
  <p:slideViewPr>
    <p:cSldViewPr snapToObjects="1" showGuides="1">
      <p:cViewPr varScale="1">
        <p:scale>
          <a:sx n="56" d="100"/>
          <a:sy n="56" d="100"/>
        </p:scale>
        <p:origin x="1164" y="60"/>
      </p:cViewPr>
      <p:guideLst>
        <p:guide orient="horz" pos="1593"/>
        <p:guide orient="horz" pos="368"/>
        <p:guide orient="horz" pos="3965"/>
        <p:guide orient="horz" pos="1207"/>
        <p:guide orient="horz" pos="3680"/>
        <p:guide pos="2948"/>
        <p:guide pos="363"/>
        <p:guide pos="1519"/>
        <p:guide pos="1633"/>
        <p:guide pos="2812"/>
        <p:guide pos="4105"/>
        <p:guide pos="4241"/>
        <p:guide pos="5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1.fntdata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font" Target="fonts/font4.fnt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3.fntdata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6380D-191E-4967-9FAB-88D89A5831CE}" type="datetimeFigureOut">
              <a:rPr lang="da-DK" smtClean="0"/>
              <a:t>28-10-2024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183A-898A-47CA-ACA5-7AAC5C5D89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953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803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2575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5744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71439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93045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147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197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11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34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8928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743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770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895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342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10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2511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28.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11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123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Gør tanke til handling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34453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FE92-75FA-4518-94E0-D0EE98A8AC94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kis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774E-2667-47FF-9F97-EF6A8B62F790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3268-7AE6-49FC-8362-9B0442C5770B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8556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03DA9-2C51-4B50-91FE-8A4763F38D9E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</p:spTree>
    <p:extLst>
      <p:ext uri="{BB962C8B-B14F-4D97-AF65-F5344CB8AC3E}">
        <p14:creationId xmlns:p14="http://schemas.microsoft.com/office/powerpoint/2010/main" val="374518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 baseline="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D8E7F8-BC09-49EA-B4A1-B7417BB318C6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10637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V - Stort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2628688" y="1581394"/>
            <a:ext cx="3888000" cy="394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576262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E33C-7934-4869-95D9-524865D22D83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9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22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2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2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2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3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3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3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4" name="Lige forbindelse 47"/>
            <p:cNvCxnSpPr>
              <a:endCxn id="23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5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baseline="0"/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500" baseline="0">
                <a:latin typeface="VIA Type Office Light" panose="02000503000000020004" pitchFamily="2" charset="0"/>
              </a:defRPr>
            </a:lvl2pPr>
            <a:lvl3pPr marL="90000" indent="-45000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500" spc="-90" baseline="0">
                <a:latin typeface="+mn-lt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sz="1400"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 sz="1400">
                <a:latin typeface="VIA Type Office Light" panose="02000503000000020004" pitchFamily="2" charset="0"/>
              </a:defRPr>
            </a:lvl5pPr>
            <a:lvl6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aseline="0"/>
            </a:lvl6pPr>
            <a:lvl7pPr marL="0" indent="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/>
            </a:lvl7pPr>
            <a:lvl8pPr marL="0" indent="0">
              <a:lnSpc>
                <a:spcPct val="89000"/>
              </a:lnSpc>
              <a:spcBef>
                <a:spcPts val="0"/>
              </a:spcBef>
              <a:buNone/>
              <a:defRPr sz="1050" baseline="0">
                <a:latin typeface="VIA Type Office Light" panose="02000503000000020004" pitchFamily="2" charset="0"/>
              </a:defRPr>
            </a:lvl8pPr>
            <a:lvl9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50" baseline="0"/>
            </a:lvl9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Andet niveau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Tredje niveau Light</a:t>
            </a:r>
          </a:p>
          <a:p>
            <a:pPr lvl="3"/>
            <a:r>
              <a:rPr lang="da-DK" dirty="0"/>
              <a:t>Fjerde niveau H5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Femte niveau H5 Light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 H6 </a:t>
            </a:r>
            <a:r>
              <a:rPr lang="da-DK" dirty="0" err="1"/>
              <a:t>Regular</a:t>
            </a:r>
            <a:endParaRPr lang="da-DK" dirty="0"/>
          </a:p>
          <a:p>
            <a:pPr lvl="7"/>
            <a:r>
              <a:rPr lang="da-DK" dirty="0"/>
              <a:t>Ottende niveau H6 Light</a:t>
            </a:r>
          </a:p>
          <a:p>
            <a:pPr lvl="8"/>
            <a:r>
              <a:rPr lang="da-DK" dirty="0"/>
              <a:t>Niende niveau H6 </a:t>
            </a:r>
            <a:r>
              <a:rPr lang="da-DK" dirty="0" err="1"/>
              <a:t>bullet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5CEE-D437-4DC1-BF99-E4A6E95BC2AD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AutoShape 4"/>
          <p:cNvSpPr>
            <a:spLocks/>
          </p:cNvSpPr>
          <p:nvPr userDrawn="1"/>
        </p:nvSpPr>
        <p:spPr bwMode="gray">
          <a:xfrm>
            <a:off x="-2196752" y="-11761"/>
            <a:ext cx="211737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1. eller 2. linje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linjen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Light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25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3. Niveau = Bullet 25 pkt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5.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6. Niveau = Bullet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7.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8.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9. Niveau = Bullet 10,5 pkt 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63679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grpSp>
        <p:nvGrpSpPr>
          <p:cNvPr id="38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9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0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41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42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43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6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7" name="Rektangel 4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8" name="Lige forbindelse 47"/>
          <p:cNvCxnSpPr>
            <a:endCxn id="4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1479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 -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0EBC-E042-4B19-B963-0CF9DCA263A9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3"/>
          </p:nvPr>
        </p:nvSpPr>
        <p:spPr>
          <a:xfrm>
            <a:off x="576263" y="1916113"/>
            <a:ext cx="7991474" cy="39258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spcBef>
                <a:spcPts val="600"/>
              </a:spcBef>
              <a:defRPr sz="2500" spc="-90" baseline="0"/>
            </a:lvl1pPr>
            <a:lvl2pPr marL="903600">
              <a:lnSpc>
                <a:spcPct val="80000"/>
              </a:lnSpc>
              <a:defRPr sz="2500" spc="-90" baseline="0"/>
            </a:lvl2pPr>
            <a:lvl3pPr marL="1364400">
              <a:lnSpc>
                <a:spcPct val="80000"/>
              </a:lnSpc>
              <a:defRPr sz="2500" spc="-90"/>
            </a:lvl3pPr>
            <a:lvl4pPr marL="1821600">
              <a:lnSpc>
                <a:spcPct val="80000"/>
              </a:lnSpc>
              <a:defRPr sz="2500" spc="-90"/>
            </a:lvl4pPr>
            <a:lvl5pPr marL="1821600">
              <a:lnSpc>
                <a:spcPct val="80000"/>
              </a:lnSpc>
              <a:defRPr sz="2500" spc="-9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9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4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5" name="Gruppe 34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7" name="Lige forbindelse 36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Lige forbindelse 37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ktangel 38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0" name="Tekstboks 39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1" name="Rektangel 40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2" name="Lige forbindelse 41"/>
          <p:cNvCxnSpPr>
            <a:endCxn id="41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66193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I - lill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136" y="584199"/>
            <a:ext cx="3893914" cy="756569"/>
          </a:xfrm>
        </p:spPr>
        <p:txBody>
          <a:bodyPr tIns="0"/>
          <a:lstStyle>
            <a:lvl1pPr>
              <a:lnSpc>
                <a:spcPct val="80000"/>
              </a:lnSpc>
              <a:defRPr sz="2500" spc="-100" baseline="0">
                <a:latin typeface="+mj-lt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/>
            </a:lvl1pPr>
            <a:lvl2pPr marL="0" indent="0">
              <a:lnSpc>
                <a:spcPct val="89000"/>
              </a:lnSpc>
              <a:spcBef>
                <a:spcPts val="0"/>
              </a:spcBef>
              <a:buNone/>
              <a:defRPr sz="1400" baseline="0"/>
            </a:lvl2pPr>
            <a:lvl3pPr marL="0" indent="0">
              <a:spcBef>
                <a:spcPts val="0"/>
              </a:spcBef>
              <a:buFontTx/>
              <a:buNone/>
              <a:defRPr spc="-90" baseline="0">
                <a:latin typeface="VIA Type Office Light" panose="02000503000000020004" pitchFamily="2" charset="0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>
                <a:latin typeface="VIA Type Office Light" panose="02000503000000020004" pitchFamily="2" charset="0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H6 Light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5CF-9E4A-4F96-8758-CD95AEBC3A2B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27" name="Gruppe 26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4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26" name="Gruppe 25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8" name="Lige forbindelse 17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19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9" name="Tekstboks 2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1" name="Lige forbindelse 20"/>
          <p:cNvCxnSpPr>
            <a:endCxn id="1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6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31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34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6263" y="1914575"/>
            <a:ext cx="3887788" cy="6143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528887"/>
            <a:ext cx="3887788" cy="3313114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79950" y="1914575"/>
            <a:ext cx="3888495" cy="614311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9950" y="2528887"/>
            <a:ext cx="3888494" cy="3313113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1DA4-F53E-42A1-9359-C105730B3F0D}" type="datetimeFigureOut">
              <a:rPr lang="da-DK" smtClean="0"/>
              <a:t>28-10-2024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9483-E4DF-4F58-9D02-BF1D09F1FA18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4872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 (U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Bring ideas to life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169297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bg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F362-1097-43DC-BBF2-95CC44949235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uppe 29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1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3" name="Gruppe 32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5" name="Lige forbindelse 34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Lige forbindelse 35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ktangel 36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8" name="Tekstboks 37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39" name="Rektangel 38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0" name="Lige forbindelse 39"/>
          <p:cNvCxnSpPr>
            <a:endCxn id="39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2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1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630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tx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0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5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7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732240" y="5920436"/>
            <a:ext cx="1836204" cy="3744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48D9F-BF80-4AF7-BBF1-F04729C6D7E1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32241" y="5925421"/>
            <a:ext cx="1836204" cy="37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576000" y="5922000"/>
            <a:ext cx="1836000" cy="374400"/>
          </a:xfrm>
          <a:blipFill>
            <a:blip r:embed="rId8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4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1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I - tekst/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6F1-A6AF-413B-AB71-74C0F11C5094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584199"/>
            <a:ext cx="3887786" cy="5257801"/>
          </a:xfrm>
        </p:spPr>
        <p:txBody>
          <a:bodyPr tIns="36000"/>
          <a:lstStyle>
            <a:lvl1pPr marL="0" indent="0">
              <a:lnSpc>
                <a:spcPct val="83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lang="da-DK" sz="18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9252520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552513" y="1507530"/>
            <a:ext cx="457200" cy="464820"/>
            <a:chOff x="-552513" y="3200301"/>
            <a:chExt cx="457200" cy="464820"/>
          </a:xfrm>
        </p:grpSpPr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52513" y="3200301"/>
              <a:ext cx="45720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43"/>
            <p:cNvSpPr/>
            <p:nvPr userDrawn="1"/>
          </p:nvSpPr>
          <p:spPr>
            <a:xfrm>
              <a:off x="-323913" y="3200301"/>
              <a:ext cx="214312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6123" y="3455571"/>
              <a:ext cx="43815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Rectangle 45"/>
            <p:cNvSpPr/>
            <p:nvPr userDrawn="1"/>
          </p:nvSpPr>
          <p:spPr>
            <a:xfrm>
              <a:off x="-327048" y="3455571"/>
              <a:ext cx="219075" cy="201612"/>
            </a:xfrm>
            <a:prstGeom prst="rect">
              <a:avLst/>
            </a:prstGeom>
            <a:solidFill>
              <a:srgbClr val="FFFFFF">
                <a:alpha val="65882"/>
              </a:srgbClr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sp>
          <p:nvSpPr>
            <p:cNvPr id="26" name="Rounded Rectangle 46"/>
            <p:cNvSpPr/>
            <p:nvPr userDrawn="1"/>
          </p:nvSpPr>
          <p:spPr>
            <a:xfrm>
              <a:off x="-541361" y="3458746"/>
              <a:ext cx="214313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4631419" y="584198"/>
            <a:ext cx="3937026" cy="367289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flere linjer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9252520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4"/>
          <p:cNvSpPr>
            <a:spLocks/>
          </p:cNvSpPr>
          <p:nvPr userDrawn="1"/>
        </p:nvSpPr>
        <p:spPr bwMode="gray">
          <a:xfrm>
            <a:off x="-2196752" y="584200"/>
            <a:ext cx="21173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18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3"/>
          <p:cNvSpPr txBox="1"/>
          <p:nvPr userDrawn="1"/>
        </p:nvSpPr>
        <p:spPr>
          <a:xfrm>
            <a:off x="-2330450" y="2528888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4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00918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A49-9E4D-4041-B8FA-3CA46EBBF1A1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8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9" name="Gruppe 8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1" name="Lige forbindelse 10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Lige forbindelse 11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ktangel 12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14" name="Tekstboks 13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6" name="Lige forbindelse 15"/>
          <p:cNvCxnSpPr>
            <a:endCxn id="15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69914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33096" y="1174273"/>
            <a:ext cx="5157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825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10424" y="1952837"/>
            <a:ext cx="4477093" cy="1647614"/>
          </a:xfrm>
        </p:spPr>
        <p:txBody>
          <a:bodyPr tIns="0" anchor="b" anchorCtr="0"/>
          <a:lstStyle>
            <a:lvl1pPr>
              <a:defRPr baseline="0">
                <a:latin typeface="+mj-lt"/>
              </a:defRPr>
            </a:lvl1pPr>
          </a:lstStyle>
          <a:p>
            <a:r>
              <a:rPr lang="en-US" noProof="0" dirty="0" err="1"/>
              <a:t>Overskrift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2001" y="3707298"/>
            <a:ext cx="4455516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Underoverskrift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6"/>
          <p:cNvSpPr txBox="1"/>
          <p:nvPr userDrawn="1"/>
        </p:nvSpPr>
        <p:spPr>
          <a:xfrm>
            <a:off x="432197" y="584201"/>
            <a:ext cx="1376363" cy="3434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Gør tanke til handling</a:t>
            </a:r>
          </a:p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VIA University College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98114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/>
              <a:t>INM – Market segmentation and positioning/ © Trine M. Nielsen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67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1590415"/>
            <a:ext cx="829276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4" y="4470140"/>
            <a:ext cx="829276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42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267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272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2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10" y="365126"/>
            <a:ext cx="8712546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5" y="1681163"/>
            <a:ext cx="42734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15" y="2505075"/>
            <a:ext cx="4273409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425022" y="1681163"/>
            <a:ext cx="429445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425022" y="2505075"/>
            <a:ext cx="4294454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371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1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 - stor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791" y="584200"/>
            <a:ext cx="6001897" cy="3863864"/>
          </a:xfrm>
        </p:spPr>
        <p:txBody>
          <a:bodyPr tIns="90000" anchor="t" anchorCtr="0"/>
          <a:lstStyle>
            <a:lvl1pPr>
              <a:defRPr sz="720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141E-2527-4759-A086-BA2462B7CB2E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1951038" y="584200"/>
            <a:ext cx="18716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ord i overskrift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14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6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17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9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22" name="Rektangel 46"/>
          <p:cNvSpPr/>
          <p:nvPr userDrawn="1"/>
        </p:nvSpPr>
        <p:spPr>
          <a:xfrm>
            <a:off x="-1019379" y="577749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3" name="Lige forbindelse 47"/>
          <p:cNvCxnSpPr>
            <a:endCxn id="22" idx="0"/>
          </p:cNvCxnSpPr>
          <p:nvPr userDrawn="1"/>
        </p:nvCxnSpPr>
        <p:spPr>
          <a:xfrm>
            <a:off x="-720588" y="4448064"/>
            <a:ext cx="145890" cy="132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-1426464" y="5975494"/>
            <a:ext cx="301700" cy="210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46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800803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93294" y="987426"/>
            <a:ext cx="522618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52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568555" y="987426"/>
            <a:ext cx="5150922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1970484" y="6337600"/>
            <a:ext cx="52089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572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805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75037" y="365125"/>
            <a:ext cx="224444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26715" y="365125"/>
            <a:ext cx="6603207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2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- medium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C75B-4F11-4478-B54B-732E83F76A76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16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1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2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4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5" name="Lige forbindelse 47"/>
            <p:cNvCxnSpPr>
              <a:endCxn id="24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43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lys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1" name="Pladsholder til billede 7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 spc="0" baseline="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en-GB" noProof="1"/>
              <a:t>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DFD-D157-4D97-A67A-05542057380F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972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DC74-F0C6-4ED3-9B16-1AD7E10464DD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5702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8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4C3-4D1D-4BD3-B193-05BE4DE7C61A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8512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9BF0-2E14-4569-94E6-9FE32D0DBF13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C955-86B9-45DC-88DE-D09CC2FD5049}" type="datetime2">
              <a:rPr lang="da-DK" smtClean="0"/>
              <a:t>28.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5920436"/>
            <a:ext cx="1836204" cy="374400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77A60AE2-C045-43FC-8FA0-F88D1E0E8D25}" type="datetime2">
              <a:rPr lang="da-DK" smtClean="0"/>
              <a:pPr/>
              <a:t>28. oktober 2024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241" y="5925421"/>
            <a:ext cx="1836204" cy="374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006" y="584199"/>
            <a:ext cx="8044732" cy="1194905"/>
          </a:xfrm>
          <a:prstGeom prst="rect">
            <a:avLst/>
          </a:prstGeom>
        </p:spPr>
        <p:txBody>
          <a:bodyPr vert="horz" lIns="0" tIns="108000" rIns="0" bIns="0" rtlCol="0" anchor="t" anchorCtr="0">
            <a:noAutofit/>
          </a:bodyPr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556" y="1914396"/>
            <a:ext cx="7992888" cy="3924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313" y="5920436"/>
            <a:ext cx="1836737" cy="374001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</p:spTree>
    <p:extLst>
      <p:ext uri="{BB962C8B-B14F-4D97-AF65-F5344CB8AC3E}">
        <p14:creationId xmlns:p14="http://schemas.microsoft.com/office/powerpoint/2010/main" val="43822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2" r:id="rId3"/>
    <p:sldLayoutId id="2147483661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3" r:id="rId13"/>
    <p:sldLayoutId id="2147483664" r:id="rId14"/>
    <p:sldLayoutId id="2147483666" r:id="rId15"/>
    <p:sldLayoutId id="2147483650" r:id="rId16"/>
    <p:sldLayoutId id="2147483674" r:id="rId17"/>
    <p:sldLayoutId id="2147483679" r:id="rId18"/>
    <p:sldLayoutId id="2147483682" r:id="rId19"/>
    <p:sldLayoutId id="2147483676" r:id="rId20"/>
    <p:sldLayoutId id="2147483677" r:id="rId21"/>
    <p:sldLayoutId id="2147483678" r:id="rId22"/>
    <p:sldLayoutId id="2147483655" r:id="rId23"/>
  </p:sldLayoutIdLst>
  <p:hf hdr="0"/>
  <p:txStyles>
    <p:titleStyle>
      <a:lvl1pPr algn="l" defTabSz="914400" rtl="0" eaLnBrk="1" latinLnBrk="0" hangingPunct="1">
        <a:lnSpc>
          <a:spcPct val="73000"/>
        </a:lnSpc>
        <a:spcBef>
          <a:spcPct val="0"/>
        </a:spcBef>
        <a:buNone/>
        <a:defRPr sz="4800" kern="1200" spc="-250" baseline="0">
          <a:solidFill>
            <a:schemeClr val="tx1"/>
          </a:solidFill>
          <a:latin typeface="VIA Type Office Light" panose="02000503000000020004" pitchFamily="2" charset="0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80000"/>
        </a:lnSpc>
        <a:spcBef>
          <a:spcPct val="20000"/>
        </a:spcBef>
        <a:buFont typeface="VIA Type Office" panose="02000503000000020004" pitchFamily="2" charset="0"/>
        <a:buChar char="–"/>
        <a:defRPr sz="2500" kern="1200" spc="-100" baseline="0">
          <a:solidFill>
            <a:schemeClr val="tx1"/>
          </a:solidFill>
          <a:latin typeface="+mn-lt"/>
          <a:ea typeface="+mn-ea"/>
          <a:cs typeface="+mn-cs"/>
        </a:defRPr>
      </a:lvl1pPr>
      <a:lvl2pPr marL="918000" indent="-450000" algn="l" defTabSz="914400" rtl="0" eaLnBrk="1" latinLnBrk="0" hangingPunct="1">
        <a:spcBef>
          <a:spcPts val="600"/>
        </a:spcBef>
        <a:buFont typeface="VIA Type Office" panose="02000503000000020004" pitchFamily="2" charset="0"/>
        <a:buChar char="–"/>
        <a:defRPr sz="1800" kern="1200" spc="-90" baseline="0">
          <a:solidFill>
            <a:schemeClr val="tx1"/>
          </a:solidFill>
          <a:latin typeface="+mn-lt"/>
          <a:ea typeface="+mn-ea"/>
          <a:cs typeface="+mn-cs"/>
        </a:defRPr>
      </a:lvl2pPr>
      <a:lvl3pPr marL="1378800" indent="-450000" algn="l" defTabSz="914400" rtl="0" eaLnBrk="1" latinLnBrk="0" hangingPunct="1">
        <a:lnSpc>
          <a:spcPct val="89000"/>
        </a:lnSpc>
        <a:spcBef>
          <a:spcPts val="600"/>
        </a:spcBef>
        <a:buFont typeface="VIA Type Office" panose="02000503000000020004" pitchFamily="2" charset="0"/>
        <a:buChar char="–"/>
        <a:defRPr sz="1400" kern="1200" spc="-50" baseline="0">
          <a:solidFill>
            <a:schemeClr val="tx1"/>
          </a:solidFill>
          <a:latin typeface="+mn-lt"/>
          <a:ea typeface="+mn-ea"/>
          <a:cs typeface="+mn-cs"/>
        </a:defRPr>
      </a:lvl3pPr>
      <a:lvl4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625" y="365126"/>
            <a:ext cx="8290852" cy="91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8625" y="1427205"/>
            <a:ext cx="8290852" cy="474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  <a:p>
            <a:pPr lvl="1"/>
            <a:r>
              <a:rPr lang="en-US" noProof="0" dirty="0" err="1"/>
              <a:t>Andet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Tredje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Fjerde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Femte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 noProof="0"/>
              <a:t>November 2016</a:t>
            </a:r>
            <a:endParaRPr lang="en-US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 sz="600">
                <a:latin typeface="+mj-lt"/>
              </a:rPr>
              <a:t>INM – Market segmentation and positioning/ © Trine M. Nielsen</a:t>
            </a:r>
            <a:endParaRPr lang="en-US" sz="600" dirty="0">
              <a:latin typeface="+mj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8514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7.xml"/><Relationship Id="rId1" Type="http://schemas.openxmlformats.org/officeDocument/2006/relationships/video" Target="https://www.youtube.com/embed/gZaBwdru_bk?feature=oembed" TargetMode="External"/><Relationship Id="rId4" Type="http://schemas.openxmlformats.org/officeDocument/2006/relationships/image" Target="../media/image2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C_9JELdoQo?si=zLyXjivjh7uhcixJ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youtu.be/EQ3IYVbyVmc?si=LBXYXqZgbS6BsZOV" TargetMode="External"/><Relationship Id="rId4" Type="http://schemas.openxmlformats.org/officeDocument/2006/relationships/hyperlink" Target="https://youtu.be/XJ6JGrIPVH8?si=At9YG1mXizw6Fp35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slide" Target="slide5.xml"/><Relationship Id="rId18" Type="http://schemas.openxmlformats.org/officeDocument/2006/relationships/slide" Target="slide15.xml"/><Relationship Id="rId3" Type="http://schemas.openxmlformats.org/officeDocument/2006/relationships/image" Target="../media/image12.png"/><Relationship Id="rId21" Type="http://schemas.openxmlformats.org/officeDocument/2006/relationships/slide" Target="slide18.xml"/><Relationship Id="rId7" Type="http://schemas.openxmlformats.org/officeDocument/2006/relationships/image" Target="../media/image16.png"/><Relationship Id="rId12" Type="http://schemas.openxmlformats.org/officeDocument/2006/relationships/slide" Target="slide4.xml"/><Relationship Id="rId17" Type="http://schemas.openxmlformats.org/officeDocument/2006/relationships/slide" Target="slide9.xml"/><Relationship Id="rId2" Type="http://schemas.openxmlformats.org/officeDocument/2006/relationships/image" Target="../media/image11.png"/><Relationship Id="rId16" Type="http://schemas.openxmlformats.org/officeDocument/2006/relationships/slide" Target="slide8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slide" Target="slide7.xml"/><Relationship Id="rId10" Type="http://schemas.openxmlformats.org/officeDocument/2006/relationships/image" Target="../media/image19.png"/><Relationship Id="rId19" Type="http://schemas.openxmlformats.org/officeDocument/2006/relationships/slide" Target="slide16.xml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10424" y="1952837"/>
            <a:ext cx="7617960" cy="1647614"/>
          </a:xfrm>
        </p:spPr>
        <p:txBody>
          <a:bodyPr>
            <a:normAutofit/>
          </a:bodyPr>
          <a:lstStyle/>
          <a:p>
            <a:r>
              <a:rPr lang="da-DK" sz="3600" b="1" dirty="0"/>
              <a:t>MC 9</a:t>
            </a:r>
            <a:br>
              <a:rPr lang="da-DK" sz="3600" b="1" dirty="0"/>
            </a:br>
            <a:r>
              <a:rPr lang="da-DK" sz="3600" b="1" dirty="0"/>
              <a:t>AI i markedsføring</a:t>
            </a:r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828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Tema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Avatar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Stemmeklon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Chatbot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0406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Program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09.10 </a:t>
            </a:r>
            <a:r>
              <a:rPr lang="en-US" altLang="da-DK" sz="2800" dirty="0" err="1">
                <a:latin typeface="+mn-lt"/>
              </a:rPr>
              <a:t>Fælles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opstart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09.45 </a:t>
            </a:r>
            <a:r>
              <a:rPr lang="en-US" altLang="da-DK" sz="2800" dirty="0" err="1">
                <a:latin typeface="+mn-lt"/>
              </a:rPr>
              <a:t>Eksperimentér</a:t>
            </a:r>
            <a:r>
              <a:rPr lang="en-US" altLang="da-DK" sz="2800" dirty="0">
                <a:latin typeface="+mn-lt"/>
              </a:rPr>
              <a:t> med AI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11.50 Pause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14.00 Tak for i </a:t>
            </a:r>
            <a:r>
              <a:rPr lang="en-US" altLang="da-DK" sz="2800" dirty="0" err="1">
                <a:latin typeface="+mn-lt"/>
              </a:rPr>
              <a:t>dag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6398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226215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 err="1">
                <a:latin typeface="+mn-lt"/>
              </a:rPr>
              <a:t>Synthesia</a:t>
            </a:r>
            <a:endParaRPr lang="da-DK" altLang="da-DK" sz="3600" dirty="0">
              <a:latin typeface="+mn-lt"/>
            </a:endParaRPr>
          </a:p>
        </p:txBody>
      </p:sp>
      <p:pic>
        <p:nvPicPr>
          <p:cNvPr id="2" name="Onlinemedier 1" title="Introducing Synthesia 2.0">
            <a:hlinkClick r:id="" action="ppaction://media"/>
            <a:extLst>
              <a:ext uri="{FF2B5EF4-FFF2-40B4-BE49-F238E27FC236}">
                <a16:creationId xmlns:a16="http://schemas.microsoft.com/office/drawing/2014/main" id="{BDC39BF1-AD6E-55B8-0507-5C45CA80F0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1216025"/>
            <a:ext cx="9144000" cy="516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Værktøjer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b="1" dirty="0">
                <a:latin typeface="+mn-lt"/>
              </a:rPr>
              <a:t>Avatar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Synthesia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000" dirty="0">
                <a:latin typeface="+mn-lt"/>
                <a:hlinkClick r:id="rId3"/>
              </a:rPr>
              <a:t>https://youtu.be/rC_9JELdoQo?si=zLyXjivjh7uhcixJ</a:t>
            </a:r>
            <a:r>
              <a:rPr lang="en-US" altLang="da-DK" sz="2000" dirty="0">
                <a:latin typeface="+mn-lt"/>
              </a:rPr>
              <a:t> 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HeyGen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000" dirty="0">
                <a:latin typeface="+mn-lt"/>
                <a:hlinkClick r:id="rId4"/>
              </a:rPr>
              <a:t>https://youtu.be/XJ6JGrIPVH8?si=At9YG1mXizw6Fp35</a:t>
            </a:r>
            <a:r>
              <a:rPr lang="en-US" altLang="da-DK" sz="2000" dirty="0">
                <a:latin typeface="+mn-lt"/>
              </a:rPr>
              <a:t> 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Elai</a:t>
            </a:r>
            <a:r>
              <a:rPr lang="en-US" altLang="da-DK" sz="2800" dirty="0">
                <a:latin typeface="+mn-lt"/>
              </a:rPr>
              <a:t>, D-ID, </a:t>
            </a:r>
            <a:r>
              <a:rPr lang="en-US" altLang="da-DK" sz="2800" dirty="0" err="1">
                <a:latin typeface="+mn-lt"/>
              </a:rPr>
              <a:t>Dupdub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Veed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Vidnoz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Akool</a:t>
            </a:r>
            <a:r>
              <a:rPr lang="en-US" altLang="da-DK" sz="2800" dirty="0">
                <a:latin typeface="+mn-lt"/>
              </a:rPr>
              <a:t>, Azure, </a:t>
            </a:r>
            <a:r>
              <a:rPr lang="en-US" altLang="da-DK" sz="2800" dirty="0" err="1">
                <a:latin typeface="+mn-lt"/>
              </a:rPr>
              <a:t>Colossyan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Deepbrain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Synthesys</a:t>
            </a:r>
            <a:r>
              <a:rPr lang="en-US" altLang="da-DK" sz="2800" dirty="0">
                <a:latin typeface="+mn-lt"/>
              </a:rPr>
              <a:t>, A2E, Mango, </a:t>
            </a:r>
            <a:r>
              <a:rPr lang="en-US" altLang="da-DK" sz="2800" dirty="0" err="1">
                <a:latin typeface="+mn-lt"/>
              </a:rPr>
              <a:t>Hedra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b="1" dirty="0" err="1">
                <a:latin typeface="+mn-lt"/>
              </a:rPr>
              <a:t>Stemmeklon</a:t>
            </a:r>
            <a:endParaRPr lang="en-US" altLang="da-DK" sz="2800" b="1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Murf.ai </a:t>
            </a:r>
            <a:r>
              <a:rPr lang="en-US" altLang="da-DK" sz="2000" dirty="0">
                <a:latin typeface="+mn-lt"/>
                <a:hlinkClick r:id="rId5"/>
              </a:rPr>
              <a:t>https://youtu.be/EQ3IYVbyVmc?si=LBXYXqZgbS6BsZOV</a:t>
            </a:r>
            <a:r>
              <a:rPr lang="en-US" altLang="da-DK" sz="2000" dirty="0">
                <a:latin typeface="+mn-lt"/>
              </a:rPr>
              <a:t> 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Elevenlabs</a:t>
            </a:r>
            <a:r>
              <a:rPr lang="en-US" altLang="da-DK" sz="2800" dirty="0">
                <a:latin typeface="+mn-lt"/>
              </a:rPr>
              <a:t>, Speechify, Descript, Voice.ai, </a:t>
            </a:r>
          </a:p>
          <a:p>
            <a:pPr marL="0" indent="0" eaLnBrk="1" hangingPunct="1"/>
            <a:r>
              <a:rPr lang="en-US" altLang="da-DK" sz="2800" b="1" dirty="0">
                <a:latin typeface="+mn-lt"/>
              </a:rPr>
              <a:t>Chatbot 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Twise.ai, Intercom.com (customer service)</a:t>
            </a:r>
          </a:p>
        </p:txBody>
      </p:sp>
    </p:spTree>
    <p:extLst>
      <p:ext uri="{BB962C8B-B14F-4D97-AF65-F5344CB8AC3E}">
        <p14:creationId xmlns:p14="http://schemas.microsoft.com/office/powerpoint/2010/main" val="3160963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Vær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kreativ</a:t>
            </a:r>
            <a:r>
              <a:rPr lang="en-US" altLang="da-DK" sz="2800" dirty="0">
                <a:latin typeface="+mn-lt"/>
              </a:rPr>
              <a:t> med AI.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Hav</a:t>
            </a:r>
            <a:r>
              <a:rPr lang="en-US" altLang="da-DK" sz="2800" dirty="0">
                <a:latin typeface="+mn-lt"/>
              </a:rPr>
              <a:t> det </a:t>
            </a:r>
            <a:r>
              <a:rPr lang="en-US" altLang="da-DK" sz="2800" dirty="0" err="1">
                <a:latin typeface="+mn-lt"/>
              </a:rPr>
              <a:t>sjovt</a:t>
            </a:r>
            <a:r>
              <a:rPr lang="en-US" altLang="da-DK" sz="2800" dirty="0">
                <a:latin typeface="+mn-lt"/>
              </a:rPr>
              <a:t>.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Overhold </a:t>
            </a:r>
            <a:r>
              <a:rPr lang="en-US" altLang="da-DK" sz="2800" dirty="0" err="1">
                <a:latin typeface="+mn-lt"/>
              </a:rPr>
              <a:t>lovgivning</a:t>
            </a:r>
            <a:r>
              <a:rPr lang="en-US" altLang="da-DK" sz="2800" dirty="0">
                <a:latin typeface="+mn-lt"/>
              </a:rPr>
              <a:t> mm.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Tænk</a:t>
            </a:r>
            <a:r>
              <a:rPr lang="en-US" altLang="da-DK" sz="2800" dirty="0">
                <a:latin typeface="+mn-lt"/>
              </a:rPr>
              <a:t> i </a:t>
            </a:r>
            <a:r>
              <a:rPr lang="en-US" altLang="da-DK" sz="2800" dirty="0" err="1">
                <a:latin typeface="+mn-lt"/>
              </a:rPr>
              <a:t>anvendelse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6304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29.10.24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LYD/PODCAST/ANNONCE/ 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E-BOOK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2415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30.10.24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SEO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067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31.10.24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PRÆSENTA-TION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8978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01.11.24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PORTFOLIO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127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9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63785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3600" dirty="0">
                <a:latin typeface="+mn-lt"/>
              </a:rPr>
              <a:t>Scandinavian Growth Creator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 err="1">
                <a:latin typeface="+mn-lt"/>
              </a:rPr>
              <a:t>Vil</a:t>
            </a:r>
            <a:r>
              <a:rPr lang="en-US" altLang="da-DK" sz="2800" dirty="0">
                <a:latin typeface="+mn-lt"/>
              </a:rPr>
              <a:t> du </a:t>
            </a:r>
            <a:r>
              <a:rPr lang="en-US" altLang="da-DK" sz="2800" dirty="0" err="1">
                <a:latin typeface="+mn-lt"/>
              </a:rPr>
              <a:t>fortsætte</a:t>
            </a:r>
            <a:r>
              <a:rPr lang="en-US" altLang="da-DK" sz="2800" dirty="0">
                <a:latin typeface="+mn-lt"/>
              </a:rPr>
              <a:t> med at </a:t>
            </a:r>
            <a:r>
              <a:rPr lang="en-US" altLang="da-DK" sz="2800" dirty="0" err="1">
                <a:latin typeface="+mn-lt"/>
              </a:rPr>
              <a:t>eksperimentere</a:t>
            </a:r>
            <a:r>
              <a:rPr lang="en-US" altLang="da-DK" sz="2800" dirty="0">
                <a:latin typeface="+mn-lt"/>
              </a:rPr>
              <a:t> og </a:t>
            </a:r>
            <a:r>
              <a:rPr lang="en-US" altLang="da-DK" sz="2800" dirty="0" err="1">
                <a:latin typeface="+mn-lt"/>
              </a:rPr>
              <a:t>udveksle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erfaringer</a:t>
            </a:r>
            <a:r>
              <a:rPr lang="en-US" altLang="da-DK" sz="2800" dirty="0">
                <a:latin typeface="+mn-lt"/>
              </a:rPr>
              <a:t> med </a:t>
            </a:r>
            <a:r>
              <a:rPr lang="en-US" altLang="da-DK" sz="2800" dirty="0" err="1">
                <a:latin typeface="+mn-lt"/>
              </a:rPr>
              <a:t>professionelle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markedsføringsfolk</a:t>
            </a:r>
            <a:r>
              <a:rPr lang="en-US" altLang="da-DK" sz="2800" dirty="0">
                <a:latin typeface="+mn-lt"/>
              </a:rPr>
              <a:t>.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Så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tilmeld</a:t>
            </a:r>
            <a:r>
              <a:rPr lang="en-US" altLang="da-DK" sz="2800" dirty="0">
                <a:latin typeface="+mn-lt"/>
              </a:rPr>
              <a:t> dig de </a:t>
            </a:r>
            <a:r>
              <a:rPr lang="en-US" altLang="da-DK" sz="2800" dirty="0" err="1">
                <a:latin typeface="+mn-lt"/>
              </a:rPr>
              <a:t>tre</a:t>
            </a:r>
            <a:r>
              <a:rPr lang="en-US" altLang="da-DK" sz="2800" dirty="0">
                <a:latin typeface="+mn-lt"/>
              </a:rPr>
              <a:t> workshops: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4.11. kl. 12.30-15.30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11.11. kl. 12.30-15.30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Mandag</a:t>
            </a:r>
            <a:r>
              <a:rPr lang="en-US" altLang="da-DK" sz="2800" dirty="0">
                <a:latin typeface="+mn-lt"/>
              </a:rPr>
              <a:t> d. 18.11. kl. 12.30-15.30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Foregår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på</a:t>
            </a:r>
            <a:r>
              <a:rPr lang="en-US" altLang="da-DK" sz="2800" dirty="0">
                <a:latin typeface="+mn-lt"/>
              </a:rPr>
              <a:t> VIA. 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Tilmeld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Flemming</a:t>
            </a:r>
          </a:p>
        </p:txBody>
      </p:sp>
      <p:pic>
        <p:nvPicPr>
          <p:cNvPr id="2" name="Billede 1" descr="Et billede, der indeholder tekst, skærmbillede, Font/skrifttype, linje/række&#10;&#10;Automatisk genereret beskrivelse">
            <a:extLst>
              <a:ext uri="{FF2B5EF4-FFF2-40B4-BE49-F238E27FC236}">
                <a16:creationId xmlns:a16="http://schemas.microsoft.com/office/drawing/2014/main" id="{84A7AB5D-1DAA-67CC-8747-4FFA57EFF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229166"/>
            <a:ext cx="2091064" cy="100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568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4F0F1-6154-1CB5-8AF2-8A71B9DA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Oversigt over alle dage (klik for at gå til dagen)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94347"/>
                  </p:ext>
                </p:extLst>
              </p:nvPr>
            </p:nvGraphicFramePr>
            <p:xfrm>
              <a:off x="428625" y="1427163"/>
              <a:ext cx="8291513" cy="4749800"/>
            </p:xfrm>
            <a:graphic>
              <a:graphicData uri="http://schemas.microsoft.com/office/powerpoint/2016/summaryzoom">
                <psuz:summaryZm>
                  <psuz:summaryZmObj sectionId="{6CCDC1DE-BC72-493A-93C6-20549BACC1F6}">
                    <psuz:zmPr id="{0ECA0B51-F988-46C9-B936-B25C22FE8E6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D9169D3-AC5D-4554-9302-95C2F484EB21}">
                    <psuz:zmPr id="{AA5B08AA-F2E5-4F7A-9CAF-8E9D01ED687C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6BD1092-7B6A-477F-9F74-34A4EFE450E1}">
                    <psuz:zmPr id="{37EEF614-16BD-40E8-A08E-E5F518598683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7DF80185-3BAA-4BB2-B66C-6BA699DB7367}">
                    <psuz:zmPr id="{CF2CC882-E9B6-4AF6-8706-D79549E7498A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57B3ACE2-5A7B-4309-98C5-776AED47D29E}">
                    <psuz:zmPr id="{AC7156D9-D6FF-4BBF-8F8D-E7131FE1034D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A831E3C-B767-4F49-B449-89B59AFF9F4B}">
                    <psuz:zmPr id="{B8EE1D54-348B-48C2-9746-2351408101FA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AE05EA59-4ED6-4FD3-911F-22FA27C4FAB2}">
                    <psuz:zmPr id="{34B16909-5FA8-479C-A0D6-03570A876459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CFE509A-2850-4BB5-852C-BBD12DBF68C3}">
                    <psuz:zmPr id="{3A3996C3-C07A-49DE-8116-BFFAF891ECDE}" transitionDur="100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BD05D7D-FBCB-43C6-B65E-1F19C0555ABE}">
                    <psuz:zmPr id="{8ABA7018-88C0-42A1-85E4-0DC52ECC341D}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B08EC89A-DEB9-48C9-8574-25F53D317267}">
                    <psuz:zmPr id="{CDB27B7B-0E68-492E-9C29-E0DC0B756E35}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428625" y="1427163"/>
                <a:ext cx="8291513" cy="4749800"/>
                <a:chOff x="428625" y="1427163"/>
                <a:chExt cx="8291513" cy="4749800"/>
              </a:xfrm>
            </p:grpSpPr>
            <p:pic>
              <p:nvPicPr>
                <p:cNvPr id="3" name="Billede 3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703283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Billede 4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662152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Billede 6">
                  <a:hlinkClick r:id="rId14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21021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Billede 7">
                  <a:hlinkClick r:id="rId1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79890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Billede 8">
                  <a:hlinkClick r:id="rId1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283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Billede 9">
                  <a:hlinkClick r:id="rId1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62152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0" name="Billede 10">
                  <a:hlinkClick r:id="rId1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21021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1" name="Billede 11">
                  <a:hlinkClick r:id="rId1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79890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2" name="Billede 12">
                  <a:hlinkClick r:id="rId2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3283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3" name="Billede 13">
                  <a:hlinkClick r:id="rId2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62152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70437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GENAI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LLM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TEKST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5086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MACHINE LEARNING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577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LOGO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WEBSITE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PERSONA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33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BILLEDER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ANIMATION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07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25.10.24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VIDEO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021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AVATAR/ STEMMEKLON/CHATBOT</a:t>
            </a:r>
          </a:p>
        </p:txBody>
      </p:sp>
    </p:spTree>
    <p:extLst>
      <p:ext uri="{BB962C8B-B14F-4D97-AF65-F5344CB8AC3E}">
        <p14:creationId xmlns:p14="http://schemas.microsoft.com/office/powerpoint/2010/main" val="2909211001"/>
      </p:ext>
    </p:extLst>
  </p:cSld>
  <p:clrMapOvr>
    <a:masterClrMapping/>
  </p:clrMapOvr>
</p:sld>
</file>

<file path=ppt/theme/theme1.xml><?xml version="1.0" encoding="utf-8"?>
<a:theme xmlns:a="http://schemas.openxmlformats.org/drawingml/2006/main" name="VIA University College PowerPoint template">
  <a:themeElements>
    <a:clrScheme name="VIA University College">
      <a:dk1>
        <a:srgbClr val="414141"/>
      </a:dk1>
      <a:lt1>
        <a:sysClr val="window" lastClr="FFFFFF"/>
      </a:lt1>
      <a:dk2>
        <a:srgbClr val="8CC35A"/>
      </a:dk2>
      <a:lt2>
        <a:srgbClr val="AFAFAF"/>
      </a:lt2>
      <a:accent1>
        <a:srgbClr val="FFBE50"/>
      </a:accent1>
      <a:accent2>
        <a:srgbClr val="FF9164"/>
      </a:accent2>
      <a:accent3>
        <a:srgbClr val="FF7369"/>
      </a:accent3>
      <a:accent4>
        <a:srgbClr val="A0A0DC"/>
      </a:accent4>
      <a:accent5>
        <a:srgbClr val="78B4DC"/>
      </a:accent5>
      <a:accent6>
        <a:srgbClr val="32C8AA"/>
      </a:accent6>
      <a:hlink>
        <a:srgbClr val="0000FF"/>
      </a:hlink>
      <a:folHlink>
        <a:srgbClr val="800080"/>
      </a:folHlink>
    </a:clrScheme>
    <a:fontScheme name="VIA University College">
      <a:majorFont>
        <a:latin typeface="VIA Type Office"/>
        <a:ea typeface=""/>
        <a:cs typeface=""/>
      </a:majorFont>
      <a:minorFont>
        <a:latin typeface="VIA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marL="0" indent="0" algn="l" defTabSz="914400" rtl="0" eaLnBrk="1" latinLnBrk="0" hangingPunct="1">
          <a:lnSpc>
            <a:spcPct val="83000"/>
          </a:lnSpc>
          <a:spcBef>
            <a:spcPct val="20000"/>
          </a:spcBef>
          <a:buFont typeface="VIA Type Office" panose="02000503000000020004" pitchFamily="2" charset="0"/>
          <a:buNone/>
          <a:defRPr sz="1600" kern="1200" spc="-100" baseline="0" dirty="0" smtClean="0">
            <a:solidFill>
              <a:schemeClr val="tx1"/>
            </a:solidFill>
            <a:latin typeface="Via Light Office" panose="02000503000000020004" pitchFamily="2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C26487BB-FE3D-494A-A9C6-8C15B9D85F6B}" vid="{C65DB066-AEC4-4B55-8D0A-EA00B4BE1B53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552445D4-F14F-477D-8E70-CAFAAC10CEB1}" vid="{BEDD905E-CDB3-4608-8E6D-242B04C5AC5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393FFC898734AA513309E28FC7E47" ma:contentTypeVersion="9" ma:contentTypeDescription="Opret et nyt dokument." ma:contentTypeScope="" ma:versionID="6ea693851a0151cd802def9066e00e10">
  <xsd:schema xmlns:xsd="http://www.w3.org/2001/XMLSchema" xmlns:xs="http://www.w3.org/2001/XMLSchema" xmlns:p="http://schemas.microsoft.com/office/2006/metadata/properties" xmlns:ns3="f616c6f9-a07c-4a14-a0b3-56a684a0ccf0" xmlns:ns4="002139ea-1568-4d6b-a978-fb671a1b119e" targetNamespace="http://schemas.microsoft.com/office/2006/metadata/properties" ma:root="true" ma:fieldsID="522a1fff60b22e2a31f52913643c1d16" ns3:_="" ns4:_="">
    <xsd:import namespace="f616c6f9-a07c-4a14-a0b3-56a684a0ccf0"/>
    <xsd:import namespace="002139ea-1568-4d6b-a978-fb671a1b11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6c6f9-a07c-4a14-a0b3-56a684a0cc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værdi for deling" ma:internalName="SharingHintHash" ma:readOnly="true">
      <xsd:simpleType>
        <xsd:restriction base="dms:Text"/>
      </xsd:simpleType>
    </xsd:element>
    <xsd:element name="SharedWithDetails" ma:index="10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139ea-1568-4d6b-a978-fb671a1b1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B3934C-9E9F-4C60-A527-879C356BADC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f616c6f9-a07c-4a14-a0b3-56a684a0ccf0"/>
    <ds:schemaRef ds:uri="http://schemas.openxmlformats.org/package/2006/metadata/core-properties"/>
    <ds:schemaRef ds:uri="002139ea-1568-4d6b-a978-fb671a1b119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B9BB151-B570-488E-89E8-797D162611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679CA3-78B3-466A-8F36-55FADBC8F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16c6f9-a07c-4a14-a0b3-56a684a0ccf0"/>
    <ds:schemaRef ds:uri="002139ea-1568-4d6b-a978-fb671a1b11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Skærmshow (4:3)</PresentationFormat>
  <Paragraphs>117</Paragraphs>
  <Slides>18</Slides>
  <Notes>16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18</vt:i4>
      </vt:variant>
    </vt:vector>
  </HeadingPairs>
  <TitlesOfParts>
    <vt:vector size="25" baseType="lpstr">
      <vt:lpstr>Arial</vt:lpstr>
      <vt:lpstr>VIA Type Office Light</vt:lpstr>
      <vt:lpstr>VIA Type Office</vt:lpstr>
      <vt:lpstr>Calibri</vt:lpstr>
      <vt:lpstr>Calibri Light</vt:lpstr>
      <vt:lpstr>VIA University College PowerPoint template</vt:lpstr>
      <vt:lpstr>Office-tema</vt:lpstr>
      <vt:lpstr>MC 9 AI i markedsføring</vt:lpstr>
      <vt:lpstr>PowerPoint-præsentation</vt:lpstr>
      <vt:lpstr>Oversigt over alle dage (klik for at gå til dagen)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2014-08-24T07:56:25Z</dcterms:created>
  <dcterms:modified xsi:type="dcterms:W3CDTF">2024-10-28T01:24:30Z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0x01010082C393FFC898734AA513309E28FC7E47</vt:lpwstr>
  </property>
</Properties>
</file>